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6"/>
  </p:notesMasterIdLst>
  <p:sldIdLst>
    <p:sldId id="257" r:id="rId5"/>
    <p:sldId id="258" r:id="rId6"/>
    <p:sldId id="259" r:id="rId7"/>
    <p:sldId id="261" r:id="rId8"/>
    <p:sldId id="263" r:id="rId9"/>
    <p:sldId id="315" r:id="rId10"/>
    <p:sldId id="271" r:id="rId11"/>
    <p:sldId id="351" r:id="rId12"/>
    <p:sldId id="320" r:id="rId13"/>
    <p:sldId id="352" r:id="rId14"/>
    <p:sldId id="322" r:id="rId15"/>
    <p:sldId id="325" r:id="rId16"/>
    <p:sldId id="326" r:id="rId17"/>
    <p:sldId id="327" r:id="rId18"/>
    <p:sldId id="353" r:id="rId19"/>
    <p:sldId id="331" r:id="rId20"/>
    <p:sldId id="328" r:id="rId21"/>
    <p:sldId id="332" r:id="rId22"/>
    <p:sldId id="333" r:id="rId23"/>
    <p:sldId id="343" r:id="rId24"/>
    <p:sldId id="335" r:id="rId25"/>
    <p:sldId id="337" r:id="rId26"/>
    <p:sldId id="338" r:id="rId27"/>
    <p:sldId id="307" r:id="rId28"/>
    <p:sldId id="294" r:id="rId29"/>
    <p:sldId id="344" r:id="rId30"/>
    <p:sldId id="357" r:id="rId31"/>
    <p:sldId id="378" r:id="rId32"/>
    <p:sldId id="362" r:id="rId33"/>
    <p:sldId id="363" r:id="rId34"/>
    <p:sldId id="364" r:id="rId35"/>
    <p:sldId id="365" r:id="rId36"/>
    <p:sldId id="366" r:id="rId37"/>
    <p:sldId id="367" r:id="rId38"/>
    <p:sldId id="368" r:id="rId39"/>
    <p:sldId id="369" r:id="rId40"/>
    <p:sldId id="370" r:id="rId41"/>
    <p:sldId id="371" r:id="rId42"/>
    <p:sldId id="372" r:id="rId43"/>
    <p:sldId id="373" r:id="rId44"/>
    <p:sldId id="374" r:id="rId45"/>
    <p:sldId id="354" r:id="rId46"/>
    <p:sldId id="375" r:id="rId47"/>
    <p:sldId id="355" r:id="rId48"/>
    <p:sldId id="358" r:id="rId49"/>
    <p:sldId id="359" r:id="rId50"/>
    <p:sldId id="360" r:id="rId51"/>
    <p:sldId id="361" r:id="rId52"/>
    <p:sldId id="376" r:id="rId53"/>
    <p:sldId id="377" r:id="rId54"/>
    <p:sldId id="35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15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AB8D08-7776-96AD-60E5-AB16CE008010}" v="141" dt="2022-12-18T03:48:21.728"/>
    <p1510:client id="{600F460D-CD0E-E288-B2BE-F1FBE4436798}" v="989" dt="2022-12-18T13:07:29.485"/>
    <p1510:client id="{76D5949D-07B9-520E-2218-40AEAEC277E3}" v="62" dt="2022-12-18T06:31:15.019"/>
    <p1510:client id="{938E7EE1-520A-070C-DB0B-B165E49EEF9C}" v="442" dt="2022-12-18T16:51:14.140"/>
    <p1510:client id="{B1ABCC78-1E68-2BC0-65D3-DF49E1561212}" v="176" dt="2022-12-20T03:27:18.811"/>
    <p1510:client id="{EBB91A75-C163-BA3B-88B6-03131D93AC76}" v="76" dt="2022-12-18T09:15:20.6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934" autoAdjust="0"/>
  </p:normalViewPr>
  <p:slideViewPr>
    <p:cSldViewPr snapToGrid="0">
      <p:cViewPr varScale="1">
        <p:scale>
          <a:sx n="61" d="100"/>
          <a:sy n="61" d="100"/>
        </p:scale>
        <p:origin x="1493"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0BEC8-6220-4C54-B061-9C382849E938}" type="datetimeFigureOut">
              <a:rPr lang="en-US" smtClean="0"/>
              <a:t>12/22/2022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8F732F-7B1E-466B-B374-627BC237298A}" type="slidenum">
              <a:rPr lang="en-US" smtClean="0"/>
              <a:t>‹#›</a:t>
            </a:fld>
            <a:endParaRPr lang="en-US"/>
          </a:p>
        </p:txBody>
      </p:sp>
    </p:spTree>
    <p:extLst>
      <p:ext uri="{BB962C8B-B14F-4D97-AF65-F5344CB8AC3E}">
        <p14:creationId xmlns:p14="http://schemas.microsoft.com/office/powerpoint/2010/main" val="192806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Good </a:t>
            </a:r>
            <a:r>
              <a:rPr lang="id-ID" dirty="0" err="1">
                <a:cs typeface="Calibri"/>
              </a:rPr>
              <a:t>Morning</a:t>
            </a:r>
            <a:r>
              <a:rPr lang="en-US" dirty="0">
                <a:cs typeface="Calibri"/>
              </a:rPr>
              <a:t> </a:t>
            </a:r>
            <a:r>
              <a:rPr lang="id-ID" dirty="0" err="1">
                <a:cs typeface="Calibri"/>
              </a:rPr>
              <a:t>dear</a:t>
            </a:r>
            <a:r>
              <a:rPr lang="id-ID" baseline="0" dirty="0">
                <a:cs typeface="Calibri"/>
              </a:rPr>
              <a:t> </a:t>
            </a:r>
            <a:r>
              <a:rPr lang="id-ID" baseline="0" dirty="0" err="1">
                <a:cs typeface="Calibri"/>
              </a:rPr>
              <a:t>lecturers</a:t>
            </a:r>
            <a:r>
              <a:rPr lang="en-US" dirty="0">
                <a:cs typeface="Calibri"/>
              </a:rPr>
              <a:t>! Thank you for attending this seminar. Thank you </a:t>
            </a:r>
            <a:r>
              <a:rPr lang="en-US" dirty="0" err="1">
                <a:cs typeface="Calibri"/>
              </a:rPr>
              <a:t>mr.</a:t>
            </a:r>
            <a:r>
              <a:rPr lang="en-US" dirty="0">
                <a:cs typeface="Calibri"/>
              </a:rPr>
              <a:t> </a:t>
            </a:r>
            <a:r>
              <a:rPr lang="en-US" dirty="0" err="1">
                <a:cs typeface="Calibri"/>
              </a:rPr>
              <a:t>Dwianto</a:t>
            </a:r>
            <a:r>
              <a:rPr lang="en-US" dirty="0">
                <a:cs typeface="Calibri"/>
              </a:rPr>
              <a:t> and </a:t>
            </a:r>
            <a:r>
              <a:rPr lang="en-US" dirty="0" err="1">
                <a:cs typeface="Calibri"/>
              </a:rPr>
              <a:t>mr.</a:t>
            </a:r>
            <a:r>
              <a:rPr lang="en-US" dirty="0">
                <a:cs typeface="Calibri"/>
              </a:rPr>
              <a:t> </a:t>
            </a:r>
            <a:r>
              <a:rPr lang="en-US" dirty="0" err="1">
                <a:cs typeface="Calibri"/>
              </a:rPr>
              <a:t>Aryfianto</a:t>
            </a:r>
            <a:r>
              <a:rPr lang="en-US" dirty="0">
                <a:cs typeface="Calibri"/>
              </a:rPr>
              <a:t> for agreeing to become the examiner of this </a:t>
            </a:r>
            <a:r>
              <a:rPr lang="en-US" dirty="0" err="1">
                <a:cs typeface="Calibri"/>
              </a:rPr>
              <a:t>defence</a:t>
            </a:r>
            <a:r>
              <a:rPr lang="en-US" dirty="0">
                <a:cs typeface="Calibri"/>
              </a:rPr>
              <a:t>. Also thank you for </a:t>
            </a:r>
            <a:r>
              <a:rPr lang="en-US" dirty="0" err="1">
                <a:cs typeface="Calibri"/>
              </a:rPr>
              <a:t>mr.Palar</a:t>
            </a:r>
            <a:r>
              <a:rPr lang="en-US" dirty="0">
                <a:cs typeface="Calibri"/>
              </a:rPr>
              <a:t> and </a:t>
            </a:r>
            <a:r>
              <a:rPr lang="en-US" dirty="0" err="1">
                <a:cs typeface="Calibri"/>
              </a:rPr>
              <a:t>mr.</a:t>
            </a:r>
            <a:r>
              <a:rPr lang="en-US" dirty="0">
                <a:cs typeface="Calibri"/>
              </a:rPr>
              <a:t> </a:t>
            </a:r>
            <a:r>
              <a:rPr lang="en-US" dirty="0" err="1">
                <a:cs typeface="Calibri"/>
              </a:rPr>
              <a:t>zuhal</a:t>
            </a:r>
            <a:r>
              <a:rPr lang="en-US" dirty="0">
                <a:cs typeface="Calibri"/>
              </a:rPr>
              <a:t> for everything.  I am </a:t>
            </a:r>
            <a:r>
              <a:rPr lang="en-US" dirty="0" err="1">
                <a:cs typeface="Calibri"/>
              </a:rPr>
              <a:t>Kukuh</a:t>
            </a:r>
            <a:r>
              <a:rPr lang="en-US" dirty="0">
                <a:cs typeface="Calibri"/>
              </a:rPr>
              <a:t> </a:t>
            </a:r>
            <a:r>
              <a:rPr lang="en-US" dirty="0" err="1">
                <a:cs typeface="Calibri"/>
              </a:rPr>
              <a:t>Iksan</a:t>
            </a:r>
            <a:r>
              <a:rPr lang="en-US" dirty="0">
                <a:cs typeface="Calibri"/>
              </a:rPr>
              <a:t> </a:t>
            </a:r>
            <a:r>
              <a:rPr lang="en-US" dirty="0" err="1">
                <a:cs typeface="Calibri"/>
              </a:rPr>
              <a:t>Musyahada</a:t>
            </a:r>
            <a:r>
              <a:rPr lang="en-US" dirty="0">
                <a:cs typeface="Calibri"/>
              </a:rPr>
              <a:t> student with ID 13618045. Today I will explain to you my bachelor thesis which I gave the title of aeroelastic properties prediction of an airfoil NACA 64A010 using deep learning and proper orthogonal decomposition method.</a:t>
            </a:r>
          </a:p>
        </p:txBody>
      </p:sp>
      <p:sp>
        <p:nvSpPr>
          <p:cNvPr id="4" name="Slide Number Placeholder 3"/>
          <p:cNvSpPr>
            <a:spLocks noGrp="1"/>
          </p:cNvSpPr>
          <p:nvPr>
            <p:ph type="sldNum" sz="quarter" idx="5"/>
          </p:nvPr>
        </p:nvSpPr>
        <p:spPr/>
        <p:txBody>
          <a:bodyPr/>
          <a:lstStyle/>
          <a:p>
            <a:fld id="{B99F9B15-29E5-4910-ACFE-1206A34570C0}" type="slidenum">
              <a:rPr lang="en-US" smtClean="0"/>
              <a:t>1</a:t>
            </a:fld>
            <a:endParaRPr lang="en-US"/>
          </a:p>
        </p:txBody>
      </p:sp>
    </p:spTree>
    <p:extLst>
      <p:ext uri="{BB962C8B-B14F-4D97-AF65-F5344CB8AC3E}">
        <p14:creationId xmlns:p14="http://schemas.microsoft.com/office/powerpoint/2010/main" val="196701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example of the result of the rescale step is shown in this figure, from this figure we can see that the data have become uniform. This will make the POD models only care about the shape of each figure and the Multiplier models will take care of the scale. The function use to find the multiplier constant is shown in eq 6. From this equation the constant is the standard distribution of the data for each property then it will be divided by the absolute of maximum or minimum data each data point has. We will use the minimum if the absolute minimum value is larger than the absolute of maximum value and vice </a:t>
            </a:r>
            <a:r>
              <a:rPr lang="en-US" dirty="0" err="1">
                <a:cs typeface="Calibri"/>
              </a:rPr>
              <a:t>verca</a:t>
            </a:r>
            <a:r>
              <a:rPr lang="en-US" dirty="0">
                <a:cs typeface="Calibri"/>
              </a:rPr>
              <a:t>.</a:t>
            </a:r>
          </a:p>
          <a:p>
            <a:r>
              <a:rPr lang="en-US" dirty="0">
                <a:cs typeface="Calibri"/>
              </a:rPr>
              <a:t> Next is the model properties. This is shown here [</a:t>
            </a:r>
            <a:r>
              <a:rPr lang="en-US" dirty="0" err="1">
                <a:cs typeface="Calibri"/>
              </a:rPr>
              <a:t>bacain</a:t>
            </a:r>
            <a:r>
              <a:rPr lang="en-US" dirty="0">
                <a:cs typeface="Calibri"/>
              </a:rPr>
              <a:t>]</a:t>
            </a:r>
          </a:p>
        </p:txBody>
      </p:sp>
      <p:sp>
        <p:nvSpPr>
          <p:cNvPr id="4" name="Slide Number Placeholder 3"/>
          <p:cNvSpPr>
            <a:spLocks noGrp="1"/>
          </p:cNvSpPr>
          <p:nvPr>
            <p:ph type="sldNum" sz="quarter" idx="5"/>
          </p:nvPr>
        </p:nvSpPr>
        <p:spPr/>
        <p:txBody>
          <a:bodyPr/>
          <a:lstStyle/>
          <a:p>
            <a:fld id="{C8545C84-D268-49E0-991E-47633D732F66}" type="slidenum">
              <a:rPr lang="en-US" smtClean="0"/>
              <a:t>10</a:t>
            </a:fld>
            <a:endParaRPr lang="en-US"/>
          </a:p>
        </p:txBody>
      </p:sp>
    </p:spTree>
    <p:extLst>
      <p:ext uri="{BB962C8B-B14F-4D97-AF65-F5344CB8AC3E}">
        <p14:creationId xmlns:p14="http://schemas.microsoft.com/office/powerpoint/2010/main" val="274702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545C84-D268-49E0-991E-47633D732F66}" type="slidenum">
              <a:rPr lang="en-US" smtClean="0"/>
              <a:t>11</a:t>
            </a:fld>
            <a:endParaRPr lang="en-US"/>
          </a:p>
        </p:txBody>
      </p:sp>
    </p:spTree>
    <p:extLst>
      <p:ext uri="{BB962C8B-B14F-4D97-AF65-F5344CB8AC3E}">
        <p14:creationId xmlns:p14="http://schemas.microsoft.com/office/powerpoint/2010/main" val="1941270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545C84-D268-49E0-991E-47633D732F66}" type="slidenum">
              <a:rPr lang="en-US" smtClean="0"/>
              <a:t>12</a:t>
            </a:fld>
            <a:endParaRPr lang="en-US"/>
          </a:p>
        </p:txBody>
      </p:sp>
    </p:spTree>
    <p:extLst>
      <p:ext uri="{BB962C8B-B14F-4D97-AF65-F5344CB8AC3E}">
        <p14:creationId xmlns:p14="http://schemas.microsoft.com/office/powerpoint/2010/main" val="1974331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figures is the multiplier constant extracted from </a:t>
            </a:r>
            <a:r>
              <a:rPr lang="en-US" dirty="0" err="1"/>
              <a:t>rescaler</a:t>
            </a:r>
            <a:r>
              <a:rPr lang="en-US" dirty="0"/>
              <a:t> step. This figure will be the label for the multiplier models. From this figure we can see that the scale of each target properties are very varied. Here it goes up to 300 for CD, less than a hundred for plunge and pitch, and it less than ten for CL. Not only that for each datapoints in the same target property we the scaler also very varied. This is the reason why we need the scaler model. </a:t>
            </a:r>
          </a:p>
        </p:txBody>
      </p:sp>
      <p:sp>
        <p:nvSpPr>
          <p:cNvPr id="4" name="Slide Number Placeholder 3"/>
          <p:cNvSpPr>
            <a:spLocks noGrp="1"/>
          </p:cNvSpPr>
          <p:nvPr>
            <p:ph type="sldNum" sz="quarter" idx="5"/>
          </p:nvPr>
        </p:nvSpPr>
        <p:spPr/>
        <p:txBody>
          <a:bodyPr/>
          <a:lstStyle/>
          <a:p>
            <a:fld id="{C8545C84-D268-49E0-991E-47633D732F66}" type="slidenum">
              <a:rPr lang="en-US" smtClean="0"/>
              <a:t>13</a:t>
            </a:fld>
            <a:endParaRPr lang="en-US"/>
          </a:p>
        </p:txBody>
      </p:sp>
    </p:spTree>
    <p:extLst>
      <p:ext uri="{BB962C8B-B14F-4D97-AF65-F5344CB8AC3E}">
        <p14:creationId xmlns:p14="http://schemas.microsoft.com/office/powerpoint/2010/main" val="3205218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figures, they are the POD coefficients. Our POD models are expected to predict this coefficient. From this figures, we can see that at the end of the curve its only a straight horizontal line at y=0. What this means is we don’t need all the coefficient to represent the original curve. From these figures, we can also see that the amount of POD coefficients or K value needed to represent the curve is 35 at least.</a:t>
            </a:r>
          </a:p>
        </p:txBody>
      </p:sp>
      <p:sp>
        <p:nvSpPr>
          <p:cNvPr id="4" name="Slide Number Placeholder 3"/>
          <p:cNvSpPr>
            <a:spLocks noGrp="1"/>
          </p:cNvSpPr>
          <p:nvPr>
            <p:ph type="sldNum" sz="quarter" idx="5"/>
          </p:nvPr>
        </p:nvSpPr>
        <p:spPr/>
        <p:txBody>
          <a:bodyPr/>
          <a:lstStyle/>
          <a:p>
            <a:fld id="{C8545C84-D268-49E0-991E-47633D732F66}" type="slidenum">
              <a:rPr lang="en-US" smtClean="0"/>
              <a:t>14</a:t>
            </a:fld>
            <a:endParaRPr lang="en-US"/>
          </a:p>
        </p:txBody>
      </p:sp>
    </p:spTree>
    <p:extLst>
      <p:ext uri="{BB962C8B-B14F-4D97-AF65-F5344CB8AC3E}">
        <p14:creationId xmlns:p14="http://schemas.microsoft.com/office/powerpoint/2010/main" val="305539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slide, they are the loss curve obtained after the training step. Because we have 2 models then here we can see 2 different loss curve one from multiplier model and </a:t>
            </a:r>
            <a:r>
              <a:rPr lang="id-ID" dirty="0" err="1"/>
              <a:t>the</a:t>
            </a:r>
            <a:r>
              <a:rPr lang="id-ID" baseline="0" dirty="0"/>
              <a:t> </a:t>
            </a:r>
            <a:r>
              <a:rPr lang="id-ID" baseline="0" dirty="0" err="1"/>
              <a:t>other</a:t>
            </a:r>
            <a:r>
              <a:rPr lang="id-ID" baseline="0" dirty="0"/>
              <a:t> </a:t>
            </a:r>
            <a:r>
              <a:rPr lang="id-ID" baseline="0" dirty="0" err="1"/>
              <a:t>from</a:t>
            </a:r>
            <a:r>
              <a:rPr lang="en-US" dirty="0"/>
              <a:t> POD models. From these figures we can see that at the end of training loop the losses value have converged. The value of loss at multiplier model is shown here []. And for the POD models I will show u more detail in next slide.</a:t>
            </a:r>
          </a:p>
        </p:txBody>
      </p:sp>
      <p:sp>
        <p:nvSpPr>
          <p:cNvPr id="4" name="Slide Number Placeholder 3"/>
          <p:cNvSpPr>
            <a:spLocks noGrp="1"/>
          </p:cNvSpPr>
          <p:nvPr>
            <p:ph type="sldNum" sz="quarter" idx="5"/>
          </p:nvPr>
        </p:nvSpPr>
        <p:spPr/>
        <p:txBody>
          <a:bodyPr/>
          <a:lstStyle/>
          <a:p>
            <a:fld id="{C8545C84-D268-49E0-991E-47633D732F66}" type="slidenum">
              <a:rPr lang="en-US" smtClean="0"/>
              <a:t>15</a:t>
            </a:fld>
            <a:endParaRPr lang="en-US"/>
          </a:p>
        </p:txBody>
      </p:sp>
    </p:spTree>
    <p:extLst>
      <p:ext uri="{BB962C8B-B14F-4D97-AF65-F5344CB8AC3E}">
        <p14:creationId xmlns:p14="http://schemas.microsoft.com/office/powerpoint/2010/main" val="4138574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table here summarize the loss of POD models at the end of the training loop. From here we can wee that the lowest value of MAE loss is at drag </a:t>
            </a:r>
            <a:r>
              <a:rPr lang="en-US" dirty="0" err="1">
                <a:cs typeface="Calibri"/>
              </a:rPr>
              <a:t>coeff</a:t>
            </a:r>
            <a:r>
              <a:rPr lang="en-US" dirty="0">
                <a:cs typeface="Calibri"/>
              </a:rPr>
              <a:t> whereas the largest is at plunge. The next thing we can get from the table is the bigger the training size the lower the loss we get.</a:t>
            </a:r>
          </a:p>
        </p:txBody>
      </p:sp>
      <p:sp>
        <p:nvSpPr>
          <p:cNvPr id="4" name="Slide Number Placeholder 3"/>
          <p:cNvSpPr>
            <a:spLocks noGrp="1"/>
          </p:cNvSpPr>
          <p:nvPr>
            <p:ph type="sldNum" sz="quarter" idx="5"/>
          </p:nvPr>
        </p:nvSpPr>
        <p:spPr/>
        <p:txBody>
          <a:bodyPr/>
          <a:lstStyle/>
          <a:p>
            <a:fld id="{C8545C84-D268-49E0-991E-47633D732F66}" type="slidenum">
              <a:rPr lang="en-US" smtClean="0"/>
              <a:t>16</a:t>
            </a:fld>
            <a:endParaRPr lang="en-US"/>
          </a:p>
        </p:txBody>
      </p:sp>
    </p:spTree>
    <p:extLst>
      <p:ext uri="{BB962C8B-B14F-4D97-AF65-F5344CB8AC3E}">
        <p14:creationId xmlns:p14="http://schemas.microsoft.com/office/powerpoint/2010/main" val="979435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result from validation step. This step purpose is to know the behavior of the prediction as we change the K value. And from the results, we can see that the small amount of K will make the prediction cant follow the original curve. Here we can see that at K around 40 we can get the good prediction curve. Also if we use very large number of K here is at the maximum value of K we get that the performance decrease although only slightly.</a:t>
            </a:r>
          </a:p>
        </p:txBody>
      </p:sp>
      <p:sp>
        <p:nvSpPr>
          <p:cNvPr id="4" name="Slide Number Placeholder 3"/>
          <p:cNvSpPr>
            <a:spLocks noGrp="1"/>
          </p:cNvSpPr>
          <p:nvPr>
            <p:ph type="sldNum" sz="quarter" idx="5"/>
          </p:nvPr>
        </p:nvSpPr>
        <p:spPr/>
        <p:txBody>
          <a:bodyPr/>
          <a:lstStyle/>
          <a:p>
            <a:fld id="{C8545C84-D268-49E0-991E-47633D732F66}" type="slidenum">
              <a:rPr lang="en-US" smtClean="0"/>
              <a:t>17</a:t>
            </a:fld>
            <a:endParaRPr lang="en-US"/>
          </a:p>
        </p:txBody>
      </p:sp>
    </p:spTree>
    <p:extLst>
      <p:ext uri="{BB962C8B-B14F-4D97-AF65-F5344CB8AC3E}">
        <p14:creationId xmlns:p14="http://schemas.microsoft.com/office/powerpoint/2010/main" val="268623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by mapping the MAPE plot for all the validation datapoints we can take a conclusions that []</a:t>
            </a:r>
          </a:p>
        </p:txBody>
      </p:sp>
      <p:sp>
        <p:nvSpPr>
          <p:cNvPr id="4" name="Slide Number Placeholder 3"/>
          <p:cNvSpPr>
            <a:spLocks noGrp="1"/>
          </p:cNvSpPr>
          <p:nvPr>
            <p:ph type="sldNum" sz="quarter" idx="5"/>
          </p:nvPr>
        </p:nvSpPr>
        <p:spPr/>
        <p:txBody>
          <a:bodyPr/>
          <a:lstStyle/>
          <a:p>
            <a:fld id="{C8545C84-D268-49E0-991E-47633D732F66}" type="slidenum">
              <a:rPr lang="en-US" smtClean="0"/>
              <a:t>18</a:t>
            </a:fld>
            <a:endParaRPr lang="en-US"/>
          </a:p>
        </p:txBody>
      </p:sp>
    </p:spTree>
    <p:extLst>
      <p:ext uri="{BB962C8B-B14F-4D97-AF65-F5344CB8AC3E}">
        <p14:creationId xmlns:p14="http://schemas.microsoft.com/office/powerpoint/2010/main" val="3516384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test step, This results shows that the model already able to make a good predictions. Here we define a prediction is a good by 2 method. First is by qualitative way. Its by seeing how well the prediction curve follow the original curve. Next is by </a:t>
            </a:r>
            <a:r>
              <a:rPr lang="en-US" dirty="0" err="1"/>
              <a:t>quantitave</a:t>
            </a:r>
            <a:r>
              <a:rPr lang="en-US" dirty="0"/>
              <a:t> way. Its done by computing its MAPE and we use the threshold 50%. Also From these figures we can see that the bigger the training size the better.</a:t>
            </a:r>
          </a:p>
        </p:txBody>
      </p:sp>
      <p:sp>
        <p:nvSpPr>
          <p:cNvPr id="4" name="Slide Number Placeholder 3"/>
          <p:cNvSpPr>
            <a:spLocks noGrp="1"/>
          </p:cNvSpPr>
          <p:nvPr>
            <p:ph type="sldNum" sz="quarter" idx="5"/>
          </p:nvPr>
        </p:nvSpPr>
        <p:spPr/>
        <p:txBody>
          <a:bodyPr/>
          <a:lstStyle/>
          <a:p>
            <a:fld id="{C8545C84-D268-49E0-991E-47633D732F66}" type="slidenum">
              <a:rPr lang="en-US" smtClean="0"/>
              <a:t>19</a:t>
            </a:fld>
            <a:endParaRPr lang="en-US"/>
          </a:p>
        </p:txBody>
      </p:sp>
    </p:spTree>
    <p:extLst>
      <p:ext uri="{BB962C8B-B14F-4D97-AF65-F5344CB8AC3E}">
        <p14:creationId xmlns:p14="http://schemas.microsoft.com/office/powerpoint/2010/main" val="238997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dirty="0"/>
              <a:t>Today’s presentation will have 5 sections. First, there will be an introduction which I will explain to you []. Then in the theory section, I will briefly explain []. Then in methodology, I will tell u how to acquire and process the data also how to train the model. At the result I will show u the result of []. Last, I will tell u about the conclusion and the future work.</a:t>
            </a:r>
          </a:p>
        </p:txBody>
      </p:sp>
      <p:sp>
        <p:nvSpPr>
          <p:cNvPr id="4" name="Slide Number Placeholder 3"/>
          <p:cNvSpPr>
            <a:spLocks noGrp="1"/>
          </p:cNvSpPr>
          <p:nvPr>
            <p:ph type="sldNum" sz="quarter" idx="5"/>
          </p:nvPr>
        </p:nvSpPr>
        <p:spPr/>
        <p:txBody>
          <a:bodyPr/>
          <a:lstStyle/>
          <a:p>
            <a:fld id="{B99F9B15-29E5-4910-ACFE-1206A34570C0}" type="slidenum">
              <a:rPr lang="en-US" smtClean="0"/>
              <a:t>2</a:t>
            </a:fld>
            <a:endParaRPr lang="en-US"/>
          </a:p>
        </p:txBody>
      </p:sp>
    </p:spTree>
    <p:extLst>
      <p:ext uri="{BB962C8B-B14F-4D97-AF65-F5344CB8AC3E}">
        <p14:creationId xmlns:p14="http://schemas.microsoft.com/office/powerpoint/2010/main" val="1604992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will summarize all the result from test datapoints. From here its clear that the bigger the training size the better and at samples equal to 50 we have the MAPE reach to 37% and this is the reason there is no lower samples than 50 because if we decrease the training size again it will make the MAPE goes outside of 50%</a:t>
            </a:r>
          </a:p>
        </p:txBody>
      </p:sp>
      <p:sp>
        <p:nvSpPr>
          <p:cNvPr id="4" name="Slide Number Placeholder 3"/>
          <p:cNvSpPr>
            <a:spLocks noGrp="1"/>
          </p:cNvSpPr>
          <p:nvPr>
            <p:ph type="sldNum" sz="quarter" idx="5"/>
          </p:nvPr>
        </p:nvSpPr>
        <p:spPr/>
        <p:txBody>
          <a:bodyPr/>
          <a:lstStyle/>
          <a:p>
            <a:fld id="{C8545C84-D268-49E0-991E-47633D732F66}" type="slidenum">
              <a:rPr lang="en-US" smtClean="0"/>
              <a:t>20</a:t>
            </a:fld>
            <a:endParaRPr lang="en-US"/>
          </a:p>
        </p:txBody>
      </p:sp>
    </p:spTree>
    <p:extLst>
      <p:ext uri="{BB962C8B-B14F-4D97-AF65-F5344CB8AC3E}">
        <p14:creationId xmlns:p14="http://schemas.microsoft.com/office/powerpoint/2010/main" val="440675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result from matrix pencil method, This is the flutter boundary contour plot.  From here we can see that the larger the training size the model will be more accurate at predicting higher value of damping coefficients.</a:t>
            </a:r>
          </a:p>
        </p:txBody>
      </p:sp>
      <p:sp>
        <p:nvSpPr>
          <p:cNvPr id="4" name="Slide Number Placeholder 3"/>
          <p:cNvSpPr>
            <a:spLocks noGrp="1"/>
          </p:cNvSpPr>
          <p:nvPr>
            <p:ph type="sldNum" sz="quarter" idx="5"/>
          </p:nvPr>
        </p:nvSpPr>
        <p:spPr/>
        <p:txBody>
          <a:bodyPr/>
          <a:lstStyle/>
          <a:p>
            <a:fld id="{C8545C84-D268-49E0-991E-47633D732F66}" type="slidenum">
              <a:rPr lang="en-US" smtClean="0"/>
              <a:t>21</a:t>
            </a:fld>
            <a:endParaRPr lang="en-US"/>
          </a:p>
        </p:txBody>
      </p:sp>
    </p:spTree>
    <p:extLst>
      <p:ext uri="{BB962C8B-B14F-4D97-AF65-F5344CB8AC3E}">
        <p14:creationId xmlns:p14="http://schemas.microsoft.com/office/powerpoint/2010/main" val="2625168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we can compare the flutter boundary from our model with the other previous result done by </a:t>
            </a:r>
            <a:r>
              <a:rPr lang="en-US" dirty="0" err="1"/>
              <a:t>marquez</a:t>
            </a:r>
            <a:r>
              <a:rPr lang="en-US" dirty="0"/>
              <a:t>, hall, and </a:t>
            </a:r>
            <a:r>
              <a:rPr lang="en-US" dirty="0" err="1"/>
              <a:t>faiz</a:t>
            </a:r>
            <a:r>
              <a:rPr lang="en-US" dirty="0"/>
              <a:t>. From here we can see that the model is proven capable to generate flutter boundary similar with the previous accepted work. Then we can see that the model at 150 samples is very similar with the result from Hall et al, and the most wider deviation is at </a:t>
            </a:r>
            <a:r>
              <a:rPr lang="en-US" dirty="0" err="1"/>
              <a:t>mach</a:t>
            </a:r>
            <a:r>
              <a:rPr lang="en-US" dirty="0"/>
              <a:t> 0.8 to 0.9 here at the top right figure.</a:t>
            </a:r>
          </a:p>
        </p:txBody>
      </p:sp>
      <p:sp>
        <p:nvSpPr>
          <p:cNvPr id="4" name="Slide Number Placeholder 3"/>
          <p:cNvSpPr>
            <a:spLocks noGrp="1"/>
          </p:cNvSpPr>
          <p:nvPr>
            <p:ph type="sldNum" sz="quarter" idx="5"/>
          </p:nvPr>
        </p:nvSpPr>
        <p:spPr/>
        <p:txBody>
          <a:bodyPr/>
          <a:lstStyle/>
          <a:p>
            <a:fld id="{C8545C84-D268-49E0-991E-47633D732F66}" type="slidenum">
              <a:rPr lang="en-US" smtClean="0"/>
              <a:t>22</a:t>
            </a:fld>
            <a:endParaRPr lang="en-US"/>
          </a:p>
        </p:txBody>
      </p:sp>
    </p:spTree>
    <p:extLst>
      <p:ext uri="{BB962C8B-B14F-4D97-AF65-F5344CB8AC3E}">
        <p14:creationId xmlns:p14="http://schemas.microsoft.com/office/powerpoint/2010/main" val="871237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test is to see the running performance of our models. Here each prediction time is calculated by the sum of total time needed to run the multiplier model and the POD models. From here the more bigger the dataset size the longer time needed to run the prediction. Compare to simulation times we have that the models speed is 110 times faster for 150 samples and 150 times faster than simulation times for 50 samples. Then we also have 4 times lower in training size if we use 50 samples.</a:t>
            </a:r>
          </a:p>
        </p:txBody>
      </p:sp>
      <p:sp>
        <p:nvSpPr>
          <p:cNvPr id="4" name="Slide Number Placeholder 3"/>
          <p:cNvSpPr>
            <a:spLocks noGrp="1"/>
          </p:cNvSpPr>
          <p:nvPr>
            <p:ph type="sldNum" sz="quarter" idx="5"/>
          </p:nvPr>
        </p:nvSpPr>
        <p:spPr/>
        <p:txBody>
          <a:bodyPr/>
          <a:lstStyle/>
          <a:p>
            <a:fld id="{C8545C84-D268-49E0-991E-47633D732F66}" type="slidenum">
              <a:rPr lang="en-US" smtClean="0"/>
              <a:t>23</a:t>
            </a:fld>
            <a:endParaRPr lang="en-US"/>
          </a:p>
        </p:txBody>
      </p:sp>
    </p:spTree>
    <p:extLst>
      <p:ext uri="{BB962C8B-B14F-4D97-AF65-F5344CB8AC3E}">
        <p14:creationId xmlns:p14="http://schemas.microsoft.com/office/powerpoint/2010/main" val="2194354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8545C84-D268-49E0-991E-47633D732F66}" type="slidenum">
              <a:rPr lang="en-US" smtClean="0"/>
              <a:t>24</a:t>
            </a:fld>
            <a:endParaRPr lang="en-US"/>
          </a:p>
        </p:txBody>
      </p:sp>
    </p:spTree>
    <p:extLst>
      <p:ext uri="{BB962C8B-B14F-4D97-AF65-F5344CB8AC3E}">
        <p14:creationId xmlns:p14="http://schemas.microsoft.com/office/powerpoint/2010/main" val="185761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545C84-D268-49E0-991E-47633D732F66}" type="slidenum">
              <a:rPr lang="en-US" smtClean="0"/>
              <a:t>25</a:t>
            </a:fld>
            <a:endParaRPr lang="en-US"/>
          </a:p>
        </p:txBody>
      </p:sp>
    </p:spTree>
    <p:extLst>
      <p:ext uri="{BB962C8B-B14F-4D97-AF65-F5344CB8AC3E}">
        <p14:creationId xmlns:p14="http://schemas.microsoft.com/office/powerpoint/2010/main" val="825145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from me, thank you for listening and I hope I could get much feedback from all of you! Whether about my content or my performance!</a:t>
            </a:r>
          </a:p>
        </p:txBody>
      </p:sp>
      <p:sp>
        <p:nvSpPr>
          <p:cNvPr id="4" name="Slide Number Placeholder 3"/>
          <p:cNvSpPr>
            <a:spLocks noGrp="1"/>
          </p:cNvSpPr>
          <p:nvPr>
            <p:ph type="sldNum" sz="quarter" idx="5"/>
          </p:nvPr>
        </p:nvSpPr>
        <p:spPr/>
        <p:txBody>
          <a:bodyPr/>
          <a:lstStyle/>
          <a:p>
            <a:fld id="{C8545C84-D268-49E0-991E-47633D732F66}" type="slidenum">
              <a:rPr lang="en-US" smtClean="0"/>
              <a:t>26</a:t>
            </a:fld>
            <a:endParaRPr lang="en-US"/>
          </a:p>
        </p:txBody>
      </p:sp>
    </p:spTree>
    <p:extLst>
      <p:ext uri="{BB962C8B-B14F-4D97-AF65-F5344CB8AC3E}">
        <p14:creationId xmlns:p14="http://schemas.microsoft.com/office/powerpoint/2010/main" val="527213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figure here is the prototype airplane which crashed due to flutter at tailplane. This accident will throw a lot of resources and the cost will be very expensive, that’s why we want to prevent it by doing the aeroelastic simulation as  I show u at second figure. The aeroelastic simulation itself is not cheap as to get the idea of its cost I show u the table 1 here. This table show us the cost of one simulation point at one condition and 1 section and its time cost is already 4-5 hours. To minimize this cost is the reason of this research.</a:t>
            </a:r>
          </a:p>
        </p:txBody>
      </p:sp>
      <p:sp>
        <p:nvSpPr>
          <p:cNvPr id="4" name="Slide Number Placeholder 3"/>
          <p:cNvSpPr>
            <a:spLocks noGrp="1"/>
          </p:cNvSpPr>
          <p:nvPr>
            <p:ph type="sldNum" sz="quarter" idx="5"/>
          </p:nvPr>
        </p:nvSpPr>
        <p:spPr/>
        <p:txBody>
          <a:bodyPr/>
          <a:lstStyle/>
          <a:p>
            <a:fld id="{B99F9B15-29E5-4910-ACFE-1206A34570C0}" type="slidenum">
              <a:rPr lang="en-US" smtClean="0"/>
              <a:t>51</a:t>
            </a:fld>
            <a:endParaRPr lang="en-US"/>
          </a:p>
        </p:txBody>
      </p:sp>
    </p:spTree>
    <p:extLst>
      <p:ext uri="{BB962C8B-B14F-4D97-AF65-F5344CB8AC3E}">
        <p14:creationId xmlns:p14="http://schemas.microsoft.com/office/powerpoint/2010/main" val="180184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For the background, we know that In every</a:t>
            </a:r>
            <a:r>
              <a:rPr lang="id-ID" baseline="0" dirty="0"/>
              <a:t> design phase </a:t>
            </a:r>
            <a:r>
              <a:rPr lang="en-US" baseline="0" dirty="0"/>
              <a:t>of an airplane </a:t>
            </a:r>
            <a:r>
              <a:rPr lang="id-ID" baseline="0" dirty="0"/>
              <a:t>we need an aeroelastic analysis to avoid any failure accident due to flutter or other dangerous phenoma in aeroelastic such as shown in figure 1. Unfortunately the cost of this analysis is very expensive and its also very hard to do. </a:t>
            </a:r>
            <a:r>
              <a:rPr lang="id-ID" baseline="0" dirty="0" err="1"/>
              <a:t>That</a:t>
            </a:r>
            <a:r>
              <a:rPr lang="id-ID" baseline="0" dirty="0"/>
              <a:t> </a:t>
            </a:r>
            <a:r>
              <a:rPr lang="id-ID" baseline="0" dirty="0" err="1"/>
              <a:t>is</a:t>
            </a:r>
            <a:r>
              <a:rPr lang="id-ID" baseline="0" dirty="0"/>
              <a:t> </a:t>
            </a:r>
            <a:r>
              <a:rPr lang="id-ID" baseline="0" dirty="0" err="1"/>
              <a:t>why</a:t>
            </a:r>
            <a:r>
              <a:rPr lang="id-ID" baseline="0" dirty="0"/>
              <a:t> </a:t>
            </a:r>
            <a:r>
              <a:rPr lang="id-ID" baseline="0" dirty="0" err="1"/>
              <a:t>the</a:t>
            </a:r>
            <a:r>
              <a:rPr lang="id-ID" baseline="0" dirty="0"/>
              <a:t> </a:t>
            </a:r>
            <a:r>
              <a:rPr lang="id-ID" baseline="0" dirty="0" err="1"/>
              <a:t>alternative</a:t>
            </a:r>
            <a:r>
              <a:rPr lang="id-ID" baseline="0" dirty="0"/>
              <a:t> </a:t>
            </a:r>
            <a:r>
              <a:rPr lang="id-ID" baseline="0" dirty="0" err="1"/>
              <a:t>such</a:t>
            </a:r>
            <a:r>
              <a:rPr lang="id-ID" baseline="0" dirty="0"/>
              <a:t> as </a:t>
            </a:r>
            <a:r>
              <a:rPr lang="id-ID" baseline="0" dirty="0" err="1"/>
              <a:t>surrogate</a:t>
            </a:r>
            <a:r>
              <a:rPr lang="id-ID" baseline="0" dirty="0"/>
              <a:t> model </a:t>
            </a:r>
            <a:r>
              <a:rPr lang="id-ID" baseline="0" dirty="0" err="1"/>
              <a:t>is</a:t>
            </a:r>
            <a:r>
              <a:rPr lang="id-ID" baseline="0" dirty="0"/>
              <a:t> </a:t>
            </a:r>
            <a:r>
              <a:rPr lang="id-ID" baseline="0" dirty="0" err="1"/>
              <a:t>built</a:t>
            </a:r>
            <a:r>
              <a:rPr lang="id-ID" baseline="0" dirty="0"/>
              <a:t> </a:t>
            </a:r>
            <a:r>
              <a:rPr lang="id-ID" baseline="0" dirty="0" err="1"/>
              <a:t>to</a:t>
            </a:r>
            <a:r>
              <a:rPr lang="id-ID" baseline="0" dirty="0"/>
              <a:t> </a:t>
            </a:r>
            <a:r>
              <a:rPr lang="id-ID" baseline="0" dirty="0" err="1"/>
              <a:t>overcome</a:t>
            </a:r>
            <a:r>
              <a:rPr lang="id-ID" baseline="0" dirty="0"/>
              <a:t> </a:t>
            </a:r>
            <a:r>
              <a:rPr lang="id-ID" baseline="0" dirty="0" err="1"/>
              <a:t>those</a:t>
            </a:r>
            <a:r>
              <a:rPr lang="id-ID" baseline="0" dirty="0"/>
              <a:t> </a:t>
            </a:r>
            <a:r>
              <a:rPr lang="id-ID" baseline="0" dirty="0" err="1"/>
              <a:t>problems</a:t>
            </a:r>
            <a:r>
              <a:rPr lang="id-ID" baseline="0" dirty="0"/>
              <a:t>.  </a:t>
            </a:r>
            <a:r>
              <a:rPr lang="id-ID" baseline="0" dirty="0" err="1"/>
              <a:t>This</a:t>
            </a:r>
            <a:r>
              <a:rPr lang="id-ID" baseline="0" dirty="0"/>
              <a:t> </a:t>
            </a:r>
            <a:r>
              <a:rPr lang="id-ID" baseline="0" dirty="0" err="1"/>
              <a:t>surrogate</a:t>
            </a:r>
            <a:r>
              <a:rPr lang="id-ID" baseline="0" dirty="0"/>
              <a:t> model </a:t>
            </a:r>
            <a:r>
              <a:rPr lang="id-ID" baseline="0" dirty="0" err="1"/>
              <a:t>will</a:t>
            </a:r>
            <a:r>
              <a:rPr lang="id-ID" baseline="0" dirty="0"/>
              <a:t> </a:t>
            </a:r>
            <a:r>
              <a:rPr lang="id-ID" baseline="0" dirty="0" err="1"/>
              <a:t>used</a:t>
            </a:r>
            <a:r>
              <a:rPr lang="id-ID" baseline="0" dirty="0"/>
              <a:t> </a:t>
            </a:r>
            <a:r>
              <a:rPr lang="id-ID" baseline="0" dirty="0" err="1"/>
              <a:t>the</a:t>
            </a:r>
            <a:r>
              <a:rPr lang="id-ID" baseline="0" dirty="0"/>
              <a:t> </a:t>
            </a:r>
            <a:r>
              <a:rPr lang="id-ID" baseline="0" dirty="0" err="1"/>
              <a:t>high</a:t>
            </a:r>
            <a:r>
              <a:rPr lang="id-ID" baseline="0" dirty="0"/>
              <a:t> </a:t>
            </a:r>
            <a:r>
              <a:rPr lang="id-ID" baseline="0" dirty="0" err="1"/>
              <a:t>cost</a:t>
            </a:r>
            <a:r>
              <a:rPr lang="id-ID" baseline="0" dirty="0"/>
              <a:t> </a:t>
            </a:r>
            <a:r>
              <a:rPr lang="id-ID" baseline="0" dirty="0" err="1"/>
              <a:t>of</a:t>
            </a:r>
            <a:r>
              <a:rPr lang="id-ID" baseline="0" dirty="0"/>
              <a:t> </a:t>
            </a:r>
            <a:r>
              <a:rPr lang="id-ID" baseline="0" dirty="0" err="1"/>
              <a:t>simulation</a:t>
            </a:r>
            <a:r>
              <a:rPr lang="id-ID" baseline="0" dirty="0"/>
              <a:t> data as a </a:t>
            </a:r>
            <a:r>
              <a:rPr lang="id-ID" baseline="0" dirty="0" err="1"/>
              <a:t>training</a:t>
            </a:r>
            <a:r>
              <a:rPr lang="id-ID" baseline="0" dirty="0"/>
              <a:t> data as </a:t>
            </a:r>
            <a:r>
              <a:rPr lang="id-ID" baseline="0" dirty="0" err="1"/>
              <a:t>shown</a:t>
            </a:r>
            <a:r>
              <a:rPr lang="id-ID" baseline="0" dirty="0"/>
              <a:t> in </a:t>
            </a:r>
            <a:r>
              <a:rPr lang="id-ID" baseline="0" dirty="0" err="1"/>
              <a:t>figure</a:t>
            </a:r>
            <a:r>
              <a:rPr lang="id-ID" baseline="0" dirty="0"/>
              <a:t> 2. </a:t>
            </a:r>
            <a:r>
              <a:rPr lang="id-ID" baseline="0" dirty="0" err="1"/>
              <a:t>Thats</a:t>
            </a:r>
            <a:r>
              <a:rPr lang="id-ID" baseline="0" dirty="0"/>
              <a:t> </a:t>
            </a:r>
            <a:r>
              <a:rPr lang="id-ID" baseline="0" dirty="0" err="1"/>
              <a:t>why</a:t>
            </a:r>
            <a:r>
              <a:rPr lang="id-ID" baseline="0" dirty="0"/>
              <a:t> </a:t>
            </a:r>
            <a:r>
              <a:rPr lang="id-ID" baseline="0" dirty="0" err="1"/>
              <a:t>we</a:t>
            </a:r>
            <a:r>
              <a:rPr lang="id-ID" baseline="0" dirty="0"/>
              <a:t> </a:t>
            </a:r>
            <a:r>
              <a:rPr lang="id-ID" baseline="0" dirty="0" err="1"/>
              <a:t>will</a:t>
            </a:r>
            <a:r>
              <a:rPr lang="id-ID" baseline="0" dirty="0"/>
              <a:t> </a:t>
            </a:r>
            <a:r>
              <a:rPr lang="id-ID" baseline="0" dirty="0" err="1"/>
              <a:t>also</a:t>
            </a:r>
            <a:r>
              <a:rPr lang="id-ID" baseline="0" dirty="0"/>
              <a:t> </a:t>
            </a:r>
            <a:r>
              <a:rPr lang="id-ID" baseline="0" dirty="0" err="1"/>
              <a:t>need</a:t>
            </a:r>
            <a:r>
              <a:rPr lang="id-ID" baseline="0" dirty="0"/>
              <a:t> </a:t>
            </a:r>
            <a:r>
              <a:rPr lang="id-ID" baseline="0" dirty="0" err="1"/>
              <a:t>to</a:t>
            </a:r>
            <a:r>
              <a:rPr lang="id-ID" baseline="0" dirty="0"/>
              <a:t> </a:t>
            </a:r>
            <a:r>
              <a:rPr lang="id-ID" baseline="0" dirty="0" err="1"/>
              <a:t>create</a:t>
            </a:r>
            <a:r>
              <a:rPr lang="id-ID" baseline="0" dirty="0"/>
              <a:t> a </a:t>
            </a:r>
            <a:r>
              <a:rPr lang="id-ID" baseline="0" dirty="0" err="1"/>
              <a:t>surrogate</a:t>
            </a:r>
            <a:r>
              <a:rPr lang="id-ID" baseline="0" dirty="0"/>
              <a:t> model </a:t>
            </a:r>
            <a:r>
              <a:rPr lang="id-ID" baseline="0" dirty="0" err="1"/>
              <a:t>which</a:t>
            </a:r>
            <a:r>
              <a:rPr lang="id-ID" baseline="0" dirty="0"/>
              <a:t> </a:t>
            </a:r>
            <a:r>
              <a:rPr lang="id-ID" baseline="0" dirty="0" err="1"/>
              <a:t>will</a:t>
            </a:r>
            <a:r>
              <a:rPr lang="id-ID" baseline="0" dirty="0"/>
              <a:t> </a:t>
            </a:r>
            <a:r>
              <a:rPr lang="id-ID" baseline="0" dirty="0" err="1"/>
              <a:t>use</a:t>
            </a:r>
            <a:r>
              <a:rPr lang="id-ID" baseline="0" dirty="0"/>
              <a:t> as </a:t>
            </a:r>
            <a:r>
              <a:rPr lang="id-ID" baseline="0" dirty="0" err="1"/>
              <a:t>smaller</a:t>
            </a:r>
            <a:r>
              <a:rPr lang="id-ID" baseline="0" dirty="0"/>
              <a:t> </a:t>
            </a:r>
            <a:r>
              <a:rPr lang="id-ID" baseline="0" dirty="0" err="1"/>
              <a:t>training</a:t>
            </a:r>
            <a:r>
              <a:rPr lang="id-ID" baseline="0" dirty="0"/>
              <a:t> data as </a:t>
            </a:r>
            <a:r>
              <a:rPr lang="id-ID" baseline="0" dirty="0" err="1"/>
              <a:t>possible</a:t>
            </a:r>
            <a:r>
              <a:rPr lang="id-ID" baseline="0" dirty="0"/>
              <a:t>. </a:t>
            </a:r>
            <a:r>
              <a:rPr lang="id-ID" baseline="0" dirty="0" err="1"/>
              <a:t>Then</a:t>
            </a:r>
            <a:r>
              <a:rPr lang="id-ID" baseline="0" dirty="0"/>
              <a:t>, To </a:t>
            </a:r>
            <a:r>
              <a:rPr lang="id-ID" baseline="0" dirty="0" err="1"/>
              <a:t>build</a:t>
            </a:r>
            <a:r>
              <a:rPr lang="id-ID" baseline="0" dirty="0"/>
              <a:t> </a:t>
            </a:r>
            <a:r>
              <a:rPr lang="id-ID" baseline="0" dirty="0" err="1"/>
              <a:t>the</a:t>
            </a:r>
            <a:r>
              <a:rPr lang="id-ID" baseline="0" dirty="0"/>
              <a:t> </a:t>
            </a:r>
            <a:r>
              <a:rPr lang="id-ID" baseline="0" dirty="0" err="1"/>
              <a:t>surrogate</a:t>
            </a:r>
            <a:r>
              <a:rPr lang="id-ID" baseline="0" dirty="0"/>
              <a:t> model </a:t>
            </a:r>
            <a:r>
              <a:rPr lang="id-ID" baseline="0" dirty="0" err="1"/>
              <a:t>we</a:t>
            </a:r>
            <a:r>
              <a:rPr lang="id-ID" baseline="0" dirty="0"/>
              <a:t> </a:t>
            </a:r>
            <a:r>
              <a:rPr lang="id-ID" baseline="0" dirty="0" err="1"/>
              <a:t>will</a:t>
            </a:r>
            <a:r>
              <a:rPr lang="id-ID" baseline="0" dirty="0"/>
              <a:t> </a:t>
            </a:r>
            <a:r>
              <a:rPr lang="id-ID" baseline="0" dirty="0" err="1"/>
              <a:t>utilize</a:t>
            </a:r>
            <a:r>
              <a:rPr lang="id-ID" baseline="0" dirty="0"/>
              <a:t> </a:t>
            </a:r>
            <a:r>
              <a:rPr lang="id-ID" baseline="0" dirty="0" err="1"/>
              <a:t>deep</a:t>
            </a:r>
            <a:r>
              <a:rPr lang="id-ID" baseline="0" dirty="0"/>
              <a:t> </a:t>
            </a:r>
            <a:r>
              <a:rPr lang="id-ID" baseline="0" dirty="0" err="1"/>
              <a:t>learning</a:t>
            </a:r>
            <a:r>
              <a:rPr lang="id-ID" baseline="0" dirty="0"/>
              <a:t> </a:t>
            </a:r>
            <a:r>
              <a:rPr lang="id-ID" baseline="0" dirty="0" err="1"/>
              <a:t>because</a:t>
            </a:r>
            <a:r>
              <a:rPr lang="id-ID" baseline="0" dirty="0"/>
              <a:t> </a:t>
            </a:r>
            <a:r>
              <a:rPr lang="id-ID" baseline="0" dirty="0" err="1"/>
              <a:t>its</a:t>
            </a:r>
            <a:r>
              <a:rPr lang="id-ID" baseline="0" dirty="0"/>
              <a:t> </a:t>
            </a:r>
            <a:r>
              <a:rPr lang="id-ID" baseline="0" dirty="0" err="1"/>
              <a:t>proven</a:t>
            </a:r>
            <a:r>
              <a:rPr lang="id-ID" baseline="0" dirty="0"/>
              <a:t> </a:t>
            </a:r>
            <a:r>
              <a:rPr lang="id-ID" baseline="0" dirty="0" err="1"/>
              <a:t>more</a:t>
            </a:r>
            <a:r>
              <a:rPr lang="id-ID" baseline="0" dirty="0"/>
              <a:t> </a:t>
            </a:r>
            <a:r>
              <a:rPr lang="id-ID" baseline="0" dirty="0" err="1"/>
              <a:t>effective</a:t>
            </a:r>
            <a:r>
              <a:rPr lang="id-ID" baseline="0" dirty="0"/>
              <a:t> </a:t>
            </a:r>
            <a:r>
              <a:rPr lang="id-ID" baseline="0" dirty="0" err="1"/>
              <a:t>and</a:t>
            </a:r>
            <a:r>
              <a:rPr lang="id-ID" baseline="0" dirty="0"/>
              <a:t> </a:t>
            </a:r>
            <a:r>
              <a:rPr lang="id-ID" baseline="0" dirty="0" err="1"/>
              <a:t>efficient</a:t>
            </a:r>
            <a:r>
              <a:rPr lang="id-ID" baseline="0" dirty="0"/>
              <a:t> </a:t>
            </a:r>
            <a:r>
              <a:rPr lang="id-ID" baseline="0" dirty="0" err="1"/>
              <a:t>compared</a:t>
            </a:r>
            <a:r>
              <a:rPr lang="id-ID" baseline="0" dirty="0"/>
              <a:t> </a:t>
            </a:r>
            <a:r>
              <a:rPr lang="id-ID" baseline="0" dirty="0" err="1"/>
              <a:t>to</a:t>
            </a:r>
            <a:r>
              <a:rPr lang="id-ID" baseline="0" dirty="0"/>
              <a:t> </a:t>
            </a:r>
            <a:r>
              <a:rPr lang="id-ID" baseline="0" dirty="0" err="1"/>
              <a:t>other</a:t>
            </a:r>
            <a:r>
              <a:rPr lang="id-ID" baseline="0" dirty="0"/>
              <a:t> </a:t>
            </a:r>
            <a:r>
              <a:rPr lang="id-ID" baseline="0" dirty="0" err="1"/>
              <a:t>traditional</a:t>
            </a:r>
            <a:r>
              <a:rPr lang="id-ID" baseline="0" dirty="0"/>
              <a:t> </a:t>
            </a:r>
            <a:r>
              <a:rPr lang="id-ID" baseline="0" dirty="0" err="1"/>
              <a:t>method</a:t>
            </a:r>
            <a:r>
              <a:rPr lang="id-ID" baseline="0" dirty="0"/>
              <a:t> </a:t>
            </a:r>
            <a:r>
              <a:rPr lang="id-ID" baseline="0" dirty="0" err="1"/>
              <a:t>such</a:t>
            </a:r>
            <a:r>
              <a:rPr lang="id-ID" baseline="0" dirty="0"/>
              <a:t> as </a:t>
            </a:r>
            <a:r>
              <a:rPr lang="id-ID" baseline="0" dirty="0" err="1"/>
              <a:t>kriging.We</a:t>
            </a:r>
            <a:r>
              <a:rPr lang="id-ID" baseline="0" dirty="0"/>
              <a:t> </a:t>
            </a:r>
            <a:r>
              <a:rPr lang="id-ID" baseline="0" dirty="0" err="1"/>
              <a:t>also</a:t>
            </a:r>
            <a:r>
              <a:rPr lang="id-ID" baseline="0" dirty="0"/>
              <a:t> </a:t>
            </a:r>
            <a:r>
              <a:rPr lang="id-ID" baseline="0" dirty="0" err="1"/>
              <a:t>will</a:t>
            </a:r>
            <a:r>
              <a:rPr lang="id-ID" baseline="0" dirty="0"/>
              <a:t> </a:t>
            </a:r>
            <a:r>
              <a:rPr lang="id-ID" baseline="0" dirty="0" err="1"/>
              <a:t>utilize</a:t>
            </a:r>
            <a:r>
              <a:rPr lang="id-ID" baseline="0" dirty="0"/>
              <a:t> </a:t>
            </a:r>
            <a:r>
              <a:rPr lang="id-ID" baseline="0" dirty="0" err="1"/>
              <a:t>proper</a:t>
            </a:r>
            <a:r>
              <a:rPr lang="id-ID" baseline="0" dirty="0"/>
              <a:t> </a:t>
            </a:r>
            <a:r>
              <a:rPr lang="id-ID" baseline="0" dirty="0" err="1"/>
              <a:t>orthogonal</a:t>
            </a:r>
            <a:r>
              <a:rPr lang="id-ID" baseline="0" dirty="0"/>
              <a:t> </a:t>
            </a:r>
            <a:r>
              <a:rPr lang="id-ID" baseline="0" dirty="0" err="1"/>
              <a:t>decomposition</a:t>
            </a:r>
            <a:r>
              <a:rPr lang="id-ID" baseline="0" dirty="0"/>
              <a:t> </a:t>
            </a:r>
            <a:r>
              <a:rPr lang="id-ID" baseline="0" dirty="0" err="1"/>
              <a:t>to</a:t>
            </a:r>
            <a:r>
              <a:rPr lang="id-ID" baseline="0" dirty="0"/>
              <a:t> </a:t>
            </a:r>
            <a:r>
              <a:rPr lang="id-ID" baseline="0" dirty="0" err="1"/>
              <a:t>decompose</a:t>
            </a:r>
            <a:r>
              <a:rPr lang="id-ID" baseline="0" dirty="0"/>
              <a:t> </a:t>
            </a:r>
            <a:r>
              <a:rPr lang="id-ID" baseline="0" dirty="0" err="1"/>
              <a:t>our</a:t>
            </a:r>
            <a:r>
              <a:rPr lang="id-ID" baseline="0" dirty="0"/>
              <a:t> problem </a:t>
            </a:r>
            <a:r>
              <a:rPr lang="id-ID" baseline="0" dirty="0" err="1"/>
              <a:t>into</a:t>
            </a:r>
            <a:r>
              <a:rPr lang="id-ID" baseline="0" dirty="0"/>
              <a:t> </a:t>
            </a:r>
            <a:r>
              <a:rPr lang="id-ID" baseline="0" dirty="0" err="1"/>
              <a:t>smaller</a:t>
            </a:r>
            <a:r>
              <a:rPr lang="id-ID" baseline="0" dirty="0"/>
              <a:t> </a:t>
            </a:r>
            <a:r>
              <a:rPr lang="id-ID" baseline="0" dirty="0" err="1"/>
              <a:t>dimension</a:t>
            </a:r>
            <a:r>
              <a:rPr lang="id-ID" baseline="0" dirty="0"/>
              <a:t>. </a:t>
            </a:r>
            <a:r>
              <a:rPr lang="id-ID" baseline="0" dirty="0" err="1"/>
              <a:t>Thus</a:t>
            </a:r>
            <a:r>
              <a:rPr lang="id-ID" baseline="0" dirty="0"/>
              <a:t>, </a:t>
            </a:r>
            <a:r>
              <a:rPr lang="id-ID" baseline="0" dirty="0" err="1"/>
              <a:t>reducing</a:t>
            </a:r>
            <a:r>
              <a:rPr lang="id-ID" baseline="0" dirty="0"/>
              <a:t> </a:t>
            </a:r>
            <a:r>
              <a:rPr lang="id-ID" baseline="0" dirty="0" err="1"/>
              <a:t>the</a:t>
            </a:r>
            <a:r>
              <a:rPr lang="id-ID" baseline="0" dirty="0"/>
              <a:t> </a:t>
            </a:r>
            <a:r>
              <a:rPr lang="id-ID" baseline="0" dirty="0" err="1"/>
              <a:t>complexity</a:t>
            </a:r>
            <a:r>
              <a:rPr lang="id-ID" baseline="0" dirty="0"/>
              <a:t> </a:t>
            </a:r>
            <a:r>
              <a:rPr lang="id-ID" baseline="0" dirty="0" err="1"/>
              <a:t>and</a:t>
            </a:r>
            <a:r>
              <a:rPr lang="id-ID" baseline="0" dirty="0"/>
              <a:t> </a:t>
            </a:r>
            <a:r>
              <a:rPr lang="id-ID" baseline="0" dirty="0" err="1"/>
              <a:t>enable</a:t>
            </a:r>
            <a:r>
              <a:rPr lang="id-ID" baseline="0" dirty="0"/>
              <a:t> </a:t>
            </a:r>
            <a:r>
              <a:rPr lang="id-ID" baseline="0" dirty="0" err="1"/>
              <a:t>the</a:t>
            </a:r>
            <a:r>
              <a:rPr lang="id-ID" baseline="0" dirty="0"/>
              <a:t> model </a:t>
            </a:r>
            <a:r>
              <a:rPr lang="id-ID" baseline="0" dirty="0" err="1"/>
              <a:t>to</a:t>
            </a:r>
            <a:r>
              <a:rPr lang="id-ID" baseline="0" dirty="0"/>
              <a:t> </a:t>
            </a:r>
            <a:r>
              <a:rPr lang="id-ID" baseline="0" dirty="0" err="1"/>
              <a:t>learn</a:t>
            </a:r>
            <a:r>
              <a:rPr lang="id-ID" baseline="0" dirty="0"/>
              <a:t> </a:t>
            </a:r>
            <a:r>
              <a:rPr lang="id-ID" baseline="0" dirty="0" err="1"/>
              <a:t>easier</a:t>
            </a:r>
            <a:r>
              <a:rPr lang="id-ID" baseline="0" dirty="0"/>
              <a:t>.  </a:t>
            </a:r>
            <a:endParaRPr lang="en-US" dirty="0"/>
          </a:p>
        </p:txBody>
      </p:sp>
      <p:sp>
        <p:nvSpPr>
          <p:cNvPr id="4" name="Slide Number Placeholder 3"/>
          <p:cNvSpPr>
            <a:spLocks noGrp="1"/>
          </p:cNvSpPr>
          <p:nvPr>
            <p:ph type="sldNum" sz="quarter" idx="5"/>
          </p:nvPr>
        </p:nvSpPr>
        <p:spPr/>
        <p:txBody>
          <a:bodyPr/>
          <a:lstStyle/>
          <a:p>
            <a:fld id="{B99F9B15-29E5-4910-ACFE-1206A34570C0}" type="slidenum">
              <a:rPr lang="en-US" smtClean="0"/>
              <a:t>3</a:t>
            </a:fld>
            <a:endParaRPr lang="en-US"/>
          </a:p>
        </p:txBody>
      </p:sp>
    </p:spTree>
    <p:extLst>
      <p:ext uri="{BB962C8B-B14F-4D97-AF65-F5344CB8AC3E}">
        <p14:creationId xmlns:p14="http://schemas.microsoft.com/office/powerpoint/2010/main" val="298384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dirty="0" err="1">
                <a:latin typeface="Arial"/>
              </a:rPr>
              <a:t>From</a:t>
            </a:r>
            <a:r>
              <a:rPr lang="id-ID" sz="1200" baseline="0" dirty="0">
                <a:latin typeface="Arial"/>
              </a:rPr>
              <a:t> </a:t>
            </a:r>
            <a:r>
              <a:rPr lang="id-ID" sz="1200" baseline="0" dirty="0" err="1">
                <a:latin typeface="Arial"/>
              </a:rPr>
              <a:t>those</a:t>
            </a:r>
            <a:r>
              <a:rPr lang="id-ID" sz="1200" baseline="0" dirty="0">
                <a:latin typeface="Arial"/>
              </a:rPr>
              <a:t> </a:t>
            </a:r>
            <a:r>
              <a:rPr lang="id-ID" sz="1200" baseline="0" dirty="0" err="1">
                <a:latin typeface="Arial"/>
              </a:rPr>
              <a:t>background</a:t>
            </a:r>
            <a:r>
              <a:rPr lang="id-ID" sz="1200" baseline="0" dirty="0">
                <a:latin typeface="Arial"/>
              </a:rPr>
              <a:t> </a:t>
            </a:r>
            <a:r>
              <a:rPr lang="id-ID" sz="1200" baseline="0" dirty="0" err="1">
                <a:latin typeface="Arial"/>
              </a:rPr>
              <a:t>then</a:t>
            </a:r>
            <a:r>
              <a:rPr lang="id-ID" sz="1200" baseline="0" dirty="0">
                <a:latin typeface="Arial"/>
              </a:rPr>
              <a:t> </a:t>
            </a:r>
            <a:r>
              <a:rPr lang="id-ID" sz="1200" baseline="0" dirty="0" err="1">
                <a:latin typeface="Arial"/>
              </a:rPr>
              <a:t>the</a:t>
            </a:r>
            <a:r>
              <a:rPr lang="id-ID" sz="1200" baseline="0" dirty="0">
                <a:latin typeface="Arial"/>
              </a:rPr>
              <a:t> </a:t>
            </a:r>
            <a:r>
              <a:rPr lang="id-ID" sz="1200" baseline="0" dirty="0" err="1">
                <a:latin typeface="Arial"/>
              </a:rPr>
              <a:t>purpose</a:t>
            </a:r>
            <a:r>
              <a:rPr lang="id-ID" sz="1200" baseline="0" dirty="0">
                <a:latin typeface="Arial"/>
              </a:rPr>
              <a:t> </a:t>
            </a:r>
            <a:r>
              <a:rPr lang="id-ID" sz="1200" baseline="0" dirty="0" err="1">
                <a:latin typeface="Arial"/>
              </a:rPr>
              <a:t>of</a:t>
            </a:r>
            <a:r>
              <a:rPr lang="id-ID" sz="1200" baseline="0" dirty="0">
                <a:latin typeface="Arial"/>
              </a:rPr>
              <a:t> </a:t>
            </a:r>
            <a:r>
              <a:rPr lang="id-ID" sz="1200" baseline="0" dirty="0" err="1">
                <a:latin typeface="Arial"/>
              </a:rPr>
              <a:t>this</a:t>
            </a:r>
            <a:r>
              <a:rPr lang="id-ID" sz="1200" baseline="0" dirty="0">
                <a:latin typeface="Arial"/>
              </a:rPr>
              <a:t> </a:t>
            </a:r>
            <a:r>
              <a:rPr lang="id-ID" sz="1200" baseline="0" dirty="0" err="1">
                <a:latin typeface="Arial"/>
              </a:rPr>
              <a:t>research</a:t>
            </a:r>
            <a:r>
              <a:rPr lang="id-ID" sz="1200" baseline="0" dirty="0">
                <a:latin typeface="Arial"/>
              </a:rPr>
              <a:t> </a:t>
            </a:r>
            <a:r>
              <a:rPr lang="id-ID" sz="1200" baseline="0" dirty="0" err="1">
                <a:latin typeface="Arial"/>
              </a:rPr>
              <a:t>will</a:t>
            </a:r>
            <a:r>
              <a:rPr lang="id-ID" sz="1200" baseline="0" dirty="0">
                <a:latin typeface="Arial"/>
              </a:rPr>
              <a:t> </a:t>
            </a:r>
            <a:r>
              <a:rPr lang="id-ID" sz="1200" baseline="0" dirty="0" err="1">
                <a:latin typeface="Arial"/>
              </a:rPr>
              <a:t>be</a:t>
            </a:r>
            <a:r>
              <a:rPr lang="id-ID" sz="1200" baseline="0" dirty="0">
                <a:latin typeface="Arial"/>
              </a:rPr>
              <a:t> </a:t>
            </a:r>
            <a:r>
              <a:rPr lang="id-ID" sz="1200" baseline="0" dirty="0" err="1">
                <a:latin typeface="Arial"/>
              </a:rPr>
              <a:t>to</a:t>
            </a:r>
            <a:r>
              <a:rPr lang="id-ID" sz="1200" baseline="0" dirty="0">
                <a:latin typeface="Arial"/>
              </a:rPr>
              <a:t> </a:t>
            </a:r>
            <a:r>
              <a:rPr lang="id-ID" sz="1200" baseline="0" dirty="0" err="1">
                <a:latin typeface="Arial"/>
              </a:rPr>
              <a:t>develop</a:t>
            </a:r>
            <a:r>
              <a:rPr lang="id-ID" sz="1200" baseline="0" dirty="0">
                <a:latin typeface="Arial"/>
              </a:rPr>
              <a:t> a </a:t>
            </a:r>
            <a:r>
              <a:rPr lang="id-ID" sz="1200" baseline="0" dirty="0" err="1">
                <a:latin typeface="Arial"/>
              </a:rPr>
              <a:t>surrogate</a:t>
            </a:r>
            <a:r>
              <a:rPr lang="id-ID" sz="1200" baseline="0" dirty="0">
                <a:latin typeface="Arial"/>
              </a:rPr>
              <a:t> model </a:t>
            </a:r>
            <a:r>
              <a:rPr lang="id-ID" sz="1200" baseline="0" dirty="0" err="1">
                <a:latin typeface="Arial"/>
              </a:rPr>
              <a:t>using</a:t>
            </a:r>
            <a:r>
              <a:rPr lang="id-ID" sz="1200" baseline="0" dirty="0">
                <a:latin typeface="Arial"/>
              </a:rPr>
              <a:t> </a:t>
            </a:r>
            <a:r>
              <a:rPr lang="id-ID" sz="1200" baseline="0" dirty="0" err="1">
                <a:latin typeface="Arial"/>
              </a:rPr>
              <a:t>deep</a:t>
            </a:r>
            <a:r>
              <a:rPr lang="id-ID" sz="1200" baseline="0" dirty="0">
                <a:latin typeface="Arial"/>
              </a:rPr>
              <a:t> </a:t>
            </a:r>
            <a:r>
              <a:rPr lang="id-ID" sz="1200" baseline="0" dirty="0" err="1">
                <a:latin typeface="Arial"/>
              </a:rPr>
              <a:t>learning</a:t>
            </a:r>
            <a:r>
              <a:rPr lang="id-ID" sz="1200" baseline="0" dirty="0">
                <a:latin typeface="Arial"/>
              </a:rPr>
              <a:t> </a:t>
            </a:r>
            <a:r>
              <a:rPr lang="id-ID" sz="1200" baseline="0" dirty="0" err="1">
                <a:latin typeface="Arial"/>
              </a:rPr>
              <a:t>to</a:t>
            </a:r>
            <a:r>
              <a:rPr lang="id-ID" sz="1200" baseline="0" dirty="0">
                <a:latin typeface="Arial"/>
              </a:rPr>
              <a:t> </a:t>
            </a:r>
            <a:r>
              <a:rPr lang="id-ID" sz="1200" baseline="0" dirty="0" err="1">
                <a:latin typeface="Arial"/>
              </a:rPr>
              <a:t>predict</a:t>
            </a:r>
            <a:r>
              <a:rPr lang="id-ID" sz="1200" baseline="0" dirty="0">
                <a:latin typeface="Arial"/>
              </a:rPr>
              <a:t> a respons </a:t>
            </a:r>
            <a:r>
              <a:rPr lang="id-ID" sz="1200" baseline="0" dirty="0" err="1">
                <a:latin typeface="Arial"/>
              </a:rPr>
              <a:t>dynamics</a:t>
            </a:r>
            <a:r>
              <a:rPr lang="id-ID" sz="1200" baseline="0" dirty="0">
                <a:latin typeface="Arial"/>
              </a:rPr>
              <a:t> </a:t>
            </a:r>
            <a:r>
              <a:rPr lang="id-ID" sz="1200" baseline="0" dirty="0" err="1">
                <a:latin typeface="Arial"/>
              </a:rPr>
              <a:t>so</a:t>
            </a:r>
            <a:r>
              <a:rPr lang="id-ID" sz="1200" baseline="0" dirty="0">
                <a:latin typeface="Arial"/>
              </a:rPr>
              <a:t> </a:t>
            </a:r>
            <a:r>
              <a:rPr lang="id-ID" sz="1200" baseline="0" dirty="0" err="1">
                <a:latin typeface="Arial"/>
              </a:rPr>
              <a:t>that</a:t>
            </a:r>
            <a:r>
              <a:rPr lang="id-ID" sz="1200" baseline="0" dirty="0">
                <a:latin typeface="Arial"/>
              </a:rPr>
              <a:t> </a:t>
            </a:r>
            <a:r>
              <a:rPr lang="id-ID" sz="1200" baseline="0" dirty="0" err="1">
                <a:latin typeface="Arial"/>
              </a:rPr>
              <a:t>we</a:t>
            </a:r>
            <a:r>
              <a:rPr lang="id-ID" sz="1200" baseline="0" dirty="0">
                <a:latin typeface="Arial"/>
              </a:rPr>
              <a:t> </a:t>
            </a:r>
            <a:r>
              <a:rPr lang="id-ID" sz="1200" baseline="0" dirty="0" err="1">
                <a:latin typeface="Arial"/>
              </a:rPr>
              <a:t>can</a:t>
            </a:r>
            <a:r>
              <a:rPr lang="id-ID" sz="1200" baseline="0" dirty="0">
                <a:latin typeface="Arial"/>
              </a:rPr>
              <a:t> </a:t>
            </a:r>
            <a:r>
              <a:rPr lang="id-ID" sz="1200" baseline="0" dirty="0" err="1">
                <a:latin typeface="Arial"/>
              </a:rPr>
              <a:t>reduce</a:t>
            </a:r>
            <a:r>
              <a:rPr lang="id-ID" sz="1200" baseline="0" dirty="0">
                <a:latin typeface="Arial"/>
              </a:rPr>
              <a:t> </a:t>
            </a:r>
            <a:r>
              <a:rPr lang="id-ID" sz="1200" baseline="0" dirty="0" err="1">
                <a:latin typeface="Arial"/>
              </a:rPr>
              <a:t>the</a:t>
            </a:r>
            <a:r>
              <a:rPr lang="id-ID" sz="1200" baseline="0" dirty="0">
                <a:latin typeface="Arial"/>
              </a:rPr>
              <a:t> </a:t>
            </a:r>
            <a:r>
              <a:rPr lang="id-ID" sz="1200" baseline="0" dirty="0" err="1">
                <a:latin typeface="Arial"/>
              </a:rPr>
              <a:t>cost</a:t>
            </a:r>
            <a:r>
              <a:rPr lang="id-ID" sz="1200" baseline="0" dirty="0">
                <a:latin typeface="Arial"/>
              </a:rPr>
              <a:t> </a:t>
            </a:r>
            <a:r>
              <a:rPr lang="id-ID" sz="1200" baseline="0" dirty="0" err="1">
                <a:latin typeface="Arial"/>
              </a:rPr>
              <a:t>of</a:t>
            </a:r>
            <a:r>
              <a:rPr lang="id-ID" sz="1200" baseline="0" dirty="0">
                <a:latin typeface="Arial"/>
              </a:rPr>
              <a:t> </a:t>
            </a:r>
            <a:r>
              <a:rPr lang="id-ID" sz="1200" baseline="0" dirty="0" err="1">
                <a:latin typeface="Arial"/>
              </a:rPr>
              <a:t>doing</a:t>
            </a:r>
            <a:r>
              <a:rPr lang="id-ID" sz="1200" baseline="0" dirty="0">
                <a:latin typeface="Arial"/>
              </a:rPr>
              <a:t> </a:t>
            </a:r>
            <a:r>
              <a:rPr lang="id-ID" sz="1200" baseline="0" dirty="0" err="1">
                <a:latin typeface="Arial"/>
              </a:rPr>
              <a:t>simulation</a:t>
            </a:r>
            <a:r>
              <a:rPr lang="id-ID" sz="1200" baseline="0" dirty="0">
                <a:latin typeface="Arial"/>
              </a:rPr>
              <a:t>. </a:t>
            </a:r>
            <a:r>
              <a:rPr lang="id-ID" sz="1200" baseline="0" dirty="0" err="1">
                <a:latin typeface="Arial"/>
              </a:rPr>
              <a:t>Then</a:t>
            </a:r>
            <a:r>
              <a:rPr lang="id-ID" sz="1200" baseline="0" dirty="0">
                <a:latin typeface="Arial"/>
              </a:rPr>
              <a:t> </a:t>
            </a:r>
            <a:r>
              <a:rPr lang="id-ID" sz="1200" baseline="0" dirty="0" err="1">
                <a:latin typeface="Arial"/>
              </a:rPr>
              <a:t>the</a:t>
            </a:r>
            <a:r>
              <a:rPr lang="id-ID" sz="1200" baseline="0" dirty="0">
                <a:latin typeface="Arial"/>
              </a:rPr>
              <a:t> </a:t>
            </a:r>
            <a:r>
              <a:rPr lang="id-ID" sz="1200" baseline="0" dirty="0" err="1">
                <a:latin typeface="Arial"/>
              </a:rPr>
              <a:t>surrogate</a:t>
            </a:r>
            <a:r>
              <a:rPr lang="id-ID" sz="1200" baseline="0" dirty="0">
                <a:latin typeface="Arial"/>
              </a:rPr>
              <a:t> model </a:t>
            </a:r>
            <a:r>
              <a:rPr lang="id-ID" sz="1200" baseline="0" dirty="0" err="1">
                <a:latin typeface="Arial"/>
              </a:rPr>
              <a:t>will</a:t>
            </a:r>
            <a:r>
              <a:rPr lang="id-ID" sz="1200" baseline="0" dirty="0">
                <a:latin typeface="Arial"/>
              </a:rPr>
              <a:t> </a:t>
            </a:r>
            <a:r>
              <a:rPr lang="id-ID" sz="1200" baseline="0" dirty="0" err="1">
                <a:latin typeface="Arial"/>
              </a:rPr>
              <a:t>be</a:t>
            </a:r>
            <a:r>
              <a:rPr lang="id-ID" sz="1200" baseline="0" dirty="0">
                <a:latin typeface="Arial"/>
              </a:rPr>
              <a:t> </a:t>
            </a:r>
            <a:r>
              <a:rPr lang="id-ID" sz="1200" baseline="0" dirty="0" err="1">
                <a:latin typeface="Arial"/>
              </a:rPr>
              <a:t>built</a:t>
            </a:r>
            <a:r>
              <a:rPr lang="id-ID" sz="1200" baseline="0" dirty="0">
                <a:latin typeface="Arial"/>
              </a:rPr>
              <a:t> </a:t>
            </a:r>
            <a:r>
              <a:rPr lang="id-ID" sz="1200" baseline="0" dirty="0" err="1">
                <a:latin typeface="Arial"/>
              </a:rPr>
              <a:t>using</a:t>
            </a:r>
            <a:r>
              <a:rPr lang="id-ID" sz="1200" baseline="0" dirty="0">
                <a:latin typeface="Arial"/>
              </a:rPr>
              <a:t> </a:t>
            </a:r>
            <a:r>
              <a:rPr lang="id-ID" sz="1200" baseline="0" dirty="0" err="1">
                <a:latin typeface="Arial"/>
              </a:rPr>
              <a:t>proper</a:t>
            </a:r>
            <a:r>
              <a:rPr lang="id-ID" sz="1200" baseline="0" dirty="0">
                <a:latin typeface="Arial"/>
              </a:rPr>
              <a:t> </a:t>
            </a:r>
            <a:r>
              <a:rPr lang="id-ID" sz="1200" baseline="0" dirty="0" err="1">
                <a:latin typeface="Arial"/>
              </a:rPr>
              <a:t>orthogonal</a:t>
            </a:r>
            <a:r>
              <a:rPr lang="id-ID" sz="1200" baseline="0" dirty="0">
                <a:latin typeface="Arial"/>
              </a:rPr>
              <a:t> </a:t>
            </a:r>
            <a:r>
              <a:rPr lang="id-ID" sz="1200" baseline="0" dirty="0" err="1">
                <a:latin typeface="Arial"/>
              </a:rPr>
              <a:t>decomposition</a:t>
            </a:r>
            <a:r>
              <a:rPr lang="id-ID" sz="1200" baseline="0" dirty="0">
                <a:latin typeface="Arial"/>
              </a:rPr>
              <a:t> </a:t>
            </a:r>
            <a:r>
              <a:rPr lang="id-ID" sz="1200" baseline="0" dirty="0" err="1">
                <a:latin typeface="Arial"/>
              </a:rPr>
              <a:t>method</a:t>
            </a:r>
            <a:r>
              <a:rPr lang="id-ID" sz="1200" baseline="0" dirty="0">
                <a:latin typeface="Arial"/>
              </a:rPr>
              <a:t> as a </a:t>
            </a:r>
            <a:r>
              <a:rPr lang="id-ID" sz="1200" baseline="0" dirty="0" err="1">
                <a:latin typeface="Arial"/>
              </a:rPr>
              <a:t>processing</a:t>
            </a:r>
            <a:r>
              <a:rPr lang="id-ID" sz="1200" baseline="0" dirty="0">
                <a:latin typeface="Arial"/>
              </a:rPr>
              <a:t> </a:t>
            </a:r>
            <a:r>
              <a:rPr lang="id-ID" sz="1200" baseline="0" dirty="0" err="1">
                <a:latin typeface="Arial"/>
              </a:rPr>
              <a:t>method</a:t>
            </a:r>
            <a:r>
              <a:rPr lang="id-ID" sz="1200" baseline="0" dirty="0">
                <a:latin typeface="Arial"/>
              </a:rPr>
              <a:t> </a:t>
            </a:r>
            <a:r>
              <a:rPr lang="id-ID" sz="1200" baseline="0" dirty="0" err="1">
                <a:latin typeface="Arial"/>
              </a:rPr>
              <a:t>and</a:t>
            </a:r>
            <a:r>
              <a:rPr lang="id-ID" sz="1200" baseline="0" dirty="0">
                <a:latin typeface="Arial"/>
              </a:rPr>
              <a:t> </a:t>
            </a:r>
            <a:r>
              <a:rPr lang="id-ID" sz="1200" baseline="0" dirty="0" err="1">
                <a:latin typeface="Arial"/>
              </a:rPr>
              <a:t>we</a:t>
            </a:r>
            <a:r>
              <a:rPr lang="id-ID" sz="1200" baseline="0" dirty="0">
                <a:latin typeface="Arial"/>
              </a:rPr>
              <a:t> </a:t>
            </a:r>
            <a:r>
              <a:rPr lang="id-ID" sz="1200" baseline="0" dirty="0" err="1">
                <a:latin typeface="Arial"/>
              </a:rPr>
              <a:t>also</a:t>
            </a:r>
            <a:r>
              <a:rPr lang="id-ID" sz="1200" baseline="0" dirty="0">
                <a:latin typeface="Arial"/>
              </a:rPr>
              <a:t> </a:t>
            </a:r>
            <a:r>
              <a:rPr lang="id-ID" sz="1200" baseline="0" dirty="0" err="1">
                <a:latin typeface="Arial"/>
              </a:rPr>
              <a:t>want</a:t>
            </a:r>
            <a:r>
              <a:rPr lang="id-ID" sz="1200" baseline="0" dirty="0">
                <a:latin typeface="Arial"/>
              </a:rPr>
              <a:t> </a:t>
            </a:r>
            <a:r>
              <a:rPr lang="id-ID" sz="1200" baseline="0" dirty="0" err="1">
                <a:latin typeface="Arial"/>
              </a:rPr>
              <a:t>to</a:t>
            </a:r>
            <a:r>
              <a:rPr lang="id-ID" sz="1200" baseline="0" dirty="0">
                <a:latin typeface="Arial"/>
              </a:rPr>
              <a:t> </a:t>
            </a:r>
            <a:r>
              <a:rPr lang="id-ID" sz="1200" baseline="0" dirty="0" err="1">
                <a:latin typeface="Arial"/>
              </a:rPr>
              <a:t>investigate</a:t>
            </a:r>
            <a:r>
              <a:rPr lang="id-ID" sz="1200" baseline="0" dirty="0">
                <a:latin typeface="Arial"/>
              </a:rPr>
              <a:t> </a:t>
            </a:r>
            <a:r>
              <a:rPr lang="id-ID" sz="1200" baseline="0" dirty="0" err="1">
                <a:latin typeface="Arial"/>
              </a:rPr>
              <a:t>the</a:t>
            </a:r>
            <a:r>
              <a:rPr lang="id-ID" sz="1200" baseline="0" dirty="0">
                <a:latin typeface="Arial"/>
              </a:rPr>
              <a:t> </a:t>
            </a:r>
            <a:r>
              <a:rPr lang="id-ID" sz="1200" baseline="0" dirty="0" err="1">
                <a:latin typeface="Arial"/>
              </a:rPr>
              <a:t>effective</a:t>
            </a:r>
            <a:r>
              <a:rPr lang="id-ID" sz="1200" baseline="0" dirty="0">
                <a:latin typeface="Arial"/>
              </a:rPr>
              <a:t> </a:t>
            </a:r>
            <a:r>
              <a:rPr lang="id-ID" sz="1200" baseline="0" dirty="0" err="1">
                <a:latin typeface="Arial"/>
              </a:rPr>
              <a:t>range</a:t>
            </a:r>
            <a:r>
              <a:rPr lang="id-ID" sz="1200" baseline="0" dirty="0">
                <a:latin typeface="Arial"/>
              </a:rPr>
              <a:t> </a:t>
            </a:r>
            <a:r>
              <a:rPr lang="id-ID" sz="1200" baseline="0" dirty="0" err="1">
                <a:latin typeface="Arial"/>
              </a:rPr>
              <a:t>of</a:t>
            </a:r>
            <a:r>
              <a:rPr lang="id-ID" sz="1200" baseline="0" dirty="0">
                <a:latin typeface="Arial"/>
              </a:rPr>
              <a:t> </a:t>
            </a:r>
            <a:r>
              <a:rPr lang="id-ID" sz="1200" baseline="0" dirty="0" err="1">
                <a:latin typeface="Arial"/>
              </a:rPr>
              <a:t>number</a:t>
            </a:r>
            <a:r>
              <a:rPr lang="id-ID" sz="1200" baseline="0" dirty="0">
                <a:latin typeface="Arial"/>
              </a:rPr>
              <a:t> </a:t>
            </a:r>
            <a:r>
              <a:rPr lang="id-ID" sz="1200" baseline="0" dirty="0" err="1">
                <a:latin typeface="Arial"/>
              </a:rPr>
              <a:t>of</a:t>
            </a:r>
            <a:r>
              <a:rPr lang="id-ID" sz="1200" baseline="0" dirty="0">
                <a:latin typeface="Arial"/>
              </a:rPr>
              <a:t> POD </a:t>
            </a:r>
            <a:r>
              <a:rPr lang="id-ID" sz="1200" baseline="0" dirty="0" err="1">
                <a:latin typeface="Arial"/>
              </a:rPr>
              <a:t>coefficients</a:t>
            </a:r>
            <a:r>
              <a:rPr lang="id-ID" sz="1200" baseline="0" dirty="0">
                <a:latin typeface="Arial"/>
              </a:rPr>
              <a:t>. The </a:t>
            </a:r>
            <a:r>
              <a:rPr lang="id-ID" sz="1200" baseline="0" dirty="0" err="1">
                <a:latin typeface="Arial"/>
              </a:rPr>
              <a:t>scopes</a:t>
            </a:r>
            <a:r>
              <a:rPr lang="id-ID" sz="1200" baseline="0" dirty="0">
                <a:latin typeface="Arial"/>
              </a:rPr>
              <a:t> </a:t>
            </a:r>
            <a:r>
              <a:rPr lang="id-ID" sz="1200" baseline="0" dirty="0" err="1">
                <a:latin typeface="Arial"/>
              </a:rPr>
              <a:t>of</a:t>
            </a:r>
            <a:r>
              <a:rPr lang="id-ID" sz="1200" baseline="0" dirty="0">
                <a:latin typeface="Arial"/>
              </a:rPr>
              <a:t> </a:t>
            </a:r>
            <a:r>
              <a:rPr lang="id-ID" sz="1200" baseline="0" dirty="0" err="1">
                <a:latin typeface="Arial"/>
              </a:rPr>
              <a:t>this</a:t>
            </a:r>
            <a:r>
              <a:rPr lang="id-ID" sz="1200" baseline="0" dirty="0">
                <a:latin typeface="Arial"/>
              </a:rPr>
              <a:t> </a:t>
            </a:r>
            <a:r>
              <a:rPr lang="id-ID" sz="1200" baseline="0" dirty="0" err="1">
                <a:latin typeface="Arial"/>
              </a:rPr>
              <a:t>research</a:t>
            </a:r>
            <a:r>
              <a:rPr lang="id-ID" sz="1200" baseline="0" dirty="0">
                <a:latin typeface="Arial"/>
              </a:rPr>
              <a:t> are </a:t>
            </a:r>
            <a:r>
              <a:rPr lang="id-ID" sz="1200" baseline="0" dirty="0" err="1">
                <a:latin typeface="Arial"/>
              </a:rPr>
              <a:t>first</a:t>
            </a:r>
            <a:r>
              <a:rPr lang="id-ID" sz="1200" baseline="0" dirty="0">
                <a:latin typeface="Arial"/>
              </a:rPr>
              <a:t> </a:t>
            </a:r>
            <a:r>
              <a:rPr lang="id-ID" sz="1200" baseline="0" dirty="0" err="1">
                <a:latin typeface="Arial"/>
              </a:rPr>
              <a:t>the</a:t>
            </a:r>
            <a:r>
              <a:rPr lang="id-ID" sz="1200" baseline="0" dirty="0">
                <a:latin typeface="Arial"/>
              </a:rPr>
              <a:t> </a:t>
            </a:r>
            <a:r>
              <a:rPr lang="id-ID" sz="1200" baseline="0" dirty="0" err="1">
                <a:latin typeface="Arial"/>
              </a:rPr>
              <a:t>dataset</a:t>
            </a:r>
            <a:r>
              <a:rPr lang="id-ID" sz="1200" baseline="0" dirty="0">
                <a:latin typeface="Arial"/>
              </a:rPr>
              <a:t> </a:t>
            </a:r>
            <a:r>
              <a:rPr lang="id-ID" sz="1200" baseline="0" dirty="0" err="1">
                <a:latin typeface="Arial"/>
              </a:rPr>
              <a:t>is</a:t>
            </a:r>
            <a:r>
              <a:rPr lang="id-ID" sz="1200" baseline="0" dirty="0">
                <a:latin typeface="Arial"/>
              </a:rPr>
              <a:t> </a:t>
            </a:r>
            <a:r>
              <a:rPr lang="id-ID" sz="1200" baseline="0" dirty="0" err="1">
                <a:latin typeface="Arial"/>
              </a:rPr>
              <a:t>taken</a:t>
            </a:r>
            <a:r>
              <a:rPr lang="id-ID" sz="1200" baseline="0" dirty="0">
                <a:latin typeface="Arial"/>
              </a:rPr>
              <a:t> </a:t>
            </a:r>
            <a:r>
              <a:rPr lang="id-ID" sz="1200" baseline="0" dirty="0" err="1">
                <a:latin typeface="Arial"/>
              </a:rPr>
              <a:t>from</a:t>
            </a:r>
            <a:r>
              <a:rPr lang="id-ID" sz="1200" baseline="0" dirty="0">
                <a:latin typeface="Arial"/>
              </a:rPr>
              <a:t> </a:t>
            </a:r>
            <a:r>
              <a:rPr lang="id-ID" sz="1200" baseline="0" dirty="0" err="1">
                <a:latin typeface="Arial"/>
              </a:rPr>
              <a:t>previous</a:t>
            </a:r>
            <a:r>
              <a:rPr lang="id-ID" sz="1200" baseline="0" dirty="0">
                <a:latin typeface="Arial"/>
              </a:rPr>
              <a:t> </a:t>
            </a:r>
            <a:r>
              <a:rPr lang="id-ID" sz="1200" baseline="0" dirty="0" err="1">
                <a:latin typeface="Arial"/>
              </a:rPr>
              <a:t>project</a:t>
            </a:r>
            <a:r>
              <a:rPr lang="id-ID" sz="1200" baseline="0" dirty="0">
                <a:latin typeface="Arial"/>
              </a:rPr>
              <a:t> </a:t>
            </a:r>
            <a:r>
              <a:rPr lang="id-ID" sz="1200" baseline="0" dirty="0" err="1">
                <a:latin typeface="Arial"/>
              </a:rPr>
              <a:t>which</a:t>
            </a:r>
            <a:r>
              <a:rPr lang="id-ID" sz="1200" baseline="0" dirty="0">
                <a:latin typeface="Arial"/>
              </a:rPr>
              <a:t> </a:t>
            </a:r>
            <a:r>
              <a:rPr lang="id-ID" sz="1200" baseline="0" dirty="0" err="1">
                <a:latin typeface="Arial"/>
              </a:rPr>
              <a:t>simulated</a:t>
            </a:r>
            <a:r>
              <a:rPr lang="id-ID" sz="1200" baseline="0" dirty="0">
                <a:latin typeface="Arial"/>
              </a:rPr>
              <a:t> </a:t>
            </a:r>
            <a:r>
              <a:rPr lang="id-ID" sz="1200" baseline="0" dirty="0" err="1">
                <a:latin typeface="Arial"/>
              </a:rPr>
              <a:t>using</a:t>
            </a:r>
            <a:r>
              <a:rPr lang="id-ID" sz="1200" baseline="0" dirty="0">
                <a:latin typeface="Arial"/>
              </a:rPr>
              <a:t> open </a:t>
            </a:r>
            <a:r>
              <a:rPr lang="id-ID" sz="1200" baseline="0" dirty="0" err="1">
                <a:latin typeface="Arial"/>
              </a:rPr>
              <a:t>source</a:t>
            </a:r>
            <a:r>
              <a:rPr lang="id-ID" sz="1200" baseline="0" dirty="0">
                <a:latin typeface="Arial"/>
              </a:rPr>
              <a:t> </a:t>
            </a:r>
            <a:r>
              <a:rPr lang="id-ID" sz="1200" baseline="0" dirty="0" err="1">
                <a:latin typeface="Arial"/>
              </a:rPr>
              <a:t>software</a:t>
            </a:r>
            <a:r>
              <a:rPr lang="id-ID" sz="1200" baseline="0" dirty="0">
                <a:latin typeface="Arial"/>
              </a:rPr>
              <a:t> SU2 </a:t>
            </a:r>
            <a:r>
              <a:rPr lang="id-ID" sz="1200" baseline="0" dirty="0" err="1">
                <a:latin typeface="Arial"/>
              </a:rPr>
              <a:t>and</a:t>
            </a:r>
            <a:r>
              <a:rPr lang="id-ID" sz="1200" baseline="0" dirty="0">
                <a:latin typeface="Arial"/>
              </a:rPr>
              <a:t> </a:t>
            </a:r>
            <a:r>
              <a:rPr lang="id-ID" sz="1200" baseline="0" dirty="0" err="1">
                <a:latin typeface="Arial"/>
              </a:rPr>
              <a:t>assumed</a:t>
            </a:r>
            <a:r>
              <a:rPr lang="id-ID" sz="1200" baseline="0" dirty="0">
                <a:latin typeface="Arial"/>
              </a:rPr>
              <a:t> </a:t>
            </a:r>
            <a:r>
              <a:rPr lang="id-ID" sz="1200" baseline="0" dirty="0" err="1">
                <a:latin typeface="Arial"/>
              </a:rPr>
              <a:t>to</a:t>
            </a:r>
            <a:r>
              <a:rPr lang="id-ID" sz="1200" baseline="0" dirty="0">
                <a:latin typeface="Arial"/>
              </a:rPr>
              <a:t> </a:t>
            </a:r>
            <a:r>
              <a:rPr lang="id-ID" sz="1200" baseline="0" dirty="0" err="1">
                <a:latin typeface="Arial"/>
              </a:rPr>
              <a:t>be</a:t>
            </a:r>
            <a:r>
              <a:rPr lang="id-ID" sz="1200" baseline="0" dirty="0">
                <a:latin typeface="Arial"/>
              </a:rPr>
              <a:t> </a:t>
            </a:r>
            <a:r>
              <a:rPr lang="id-ID" sz="1200" baseline="0" dirty="0" err="1">
                <a:latin typeface="Arial"/>
              </a:rPr>
              <a:t>correctly</a:t>
            </a:r>
            <a:r>
              <a:rPr lang="id-ID" sz="1200" baseline="0" dirty="0">
                <a:latin typeface="Arial"/>
              </a:rPr>
              <a:t> </a:t>
            </a:r>
            <a:r>
              <a:rPr lang="id-ID" sz="1200" baseline="0" dirty="0" err="1">
                <a:latin typeface="Arial"/>
              </a:rPr>
              <a:t>simulated</a:t>
            </a:r>
            <a:r>
              <a:rPr lang="id-ID" sz="1200" baseline="0" dirty="0">
                <a:latin typeface="Arial"/>
              </a:rPr>
              <a:t>. </a:t>
            </a:r>
            <a:r>
              <a:rPr lang="id-ID" sz="1200" baseline="0" dirty="0" err="1">
                <a:latin typeface="Arial"/>
              </a:rPr>
              <a:t>Then</a:t>
            </a:r>
            <a:r>
              <a:rPr lang="id-ID" sz="1200" baseline="0" dirty="0">
                <a:latin typeface="Arial"/>
              </a:rPr>
              <a:t> </a:t>
            </a:r>
            <a:r>
              <a:rPr lang="id-ID" sz="1200" baseline="0" dirty="0" err="1">
                <a:latin typeface="Arial"/>
              </a:rPr>
              <a:t>the</a:t>
            </a:r>
            <a:r>
              <a:rPr lang="id-ID" sz="1200" baseline="0" dirty="0">
                <a:latin typeface="Arial"/>
              </a:rPr>
              <a:t> model </a:t>
            </a:r>
            <a:r>
              <a:rPr lang="id-ID" sz="1200" baseline="0" dirty="0" err="1">
                <a:latin typeface="Arial"/>
              </a:rPr>
              <a:t>is</a:t>
            </a:r>
            <a:r>
              <a:rPr lang="id-ID" sz="1200" baseline="0" dirty="0">
                <a:latin typeface="Arial"/>
              </a:rPr>
              <a:t> </a:t>
            </a:r>
            <a:r>
              <a:rPr lang="id-ID" sz="1200" baseline="0" dirty="0" err="1">
                <a:latin typeface="Arial"/>
              </a:rPr>
              <a:t>coded</a:t>
            </a:r>
            <a:r>
              <a:rPr lang="id-ID" sz="1200" baseline="0" dirty="0">
                <a:latin typeface="Arial"/>
              </a:rPr>
              <a:t> in </a:t>
            </a:r>
            <a:r>
              <a:rPr lang="id-ID" sz="1200" baseline="0" dirty="0" err="1">
                <a:latin typeface="Arial"/>
              </a:rPr>
              <a:t>python</a:t>
            </a:r>
            <a:r>
              <a:rPr lang="id-ID" sz="1200" baseline="0" dirty="0">
                <a:latin typeface="Arial"/>
              </a:rPr>
              <a:t> </a:t>
            </a:r>
            <a:r>
              <a:rPr lang="id-ID" sz="1200" baseline="0" dirty="0" err="1">
                <a:latin typeface="Arial"/>
              </a:rPr>
              <a:t>and</a:t>
            </a:r>
            <a:r>
              <a:rPr lang="id-ID" sz="1200" baseline="0" dirty="0">
                <a:latin typeface="Arial"/>
              </a:rPr>
              <a:t> </a:t>
            </a:r>
            <a:r>
              <a:rPr lang="id-ID" sz="1200" baseline="0" dirty="0" err="1">
                <a:latin typeface="Arial"/>
              </a:rPr>
              <a:t>the</a:t>
            </a:r>
            <a:r>
              <a:rPr lang="id-ID" sz="1200" baseline="0" dirty="0">
                <a:latin typeface="Arial"/>
              </a:rPr>
              <a:t> </a:t>
            </a:r>
            <a:r>
              <a:rPr lang="id-ID" sz="1200" baseline="0" dirty="0" err="1">
                <a:latin typeface="Arial"/>
              </a:rPr>
              <a:t>input</a:t>
            </a:r>
            <a:r>
              <a:rPr lang="id-ID" sz="1200" baseline="0" dirty="0">
                <a:latin typeface="Arial"/>
              </a:rPr>
              <a:t> </a:t>
            </a:r>
            <a:r>
              <a:rPr lang="id-ID" sz="1200" baseline="0" dirty="0" err="1">
                <a:latin typeface="Arial"/>
              </a:rPr>
              <a:t>of</a:t>
            </a:r>
            <a:r>
              <a:rPr lang="id-ID" sz="1200" baseline="0" dirty="0">
                <a:latin typeface="Arial"/>
              </a:rPr>
              <a:t> </a:t>
            </a:r>
            <a:r>
              <a:rPr lang="id-ID" sz="1200" baseline="0" dirty="0" err="1">
                <a:latin typeface="Arial"/>
              </a:rPr>
              <a:t>the</a:t>
            </a:r>
            <a:r>
              <a:rPr lang="id-ID" sz="1200" baseline="0" dirty="0">
                <a:latin typeface="Arial"/>
              </a:rPr>
              <a:t> model </a:t>
            </a:r>
            <a:r>
              <a:rPr lang="id-ID" sz="1200" baseline="0" dirty="0" err="1">
                <a:latin typeface="Arial"/>
              </a:rPr>
              <a:t>should</a:t>
            </a:r>
            <a:r>
              <a:rPr lang="id-ID" sz="1200" baseline="0" dirty="0">
                <a:latin typeface="Arial"/>
              </a:rPr>
              <a:t> </a:t>
            </a:r>
            <a:r>
              <a:rPr lang="id-ID" sz="1200" baseline="0" dirty="0" err="1">
                <a:latin typeface="Arial"/>
              </a:rPr>
              <a:t>only</a:t>
            </a:r>
            <a:r>
              <a:rPr lang="id-ID" sz="1200" baseline="0" dirty="0">
                <a:latin typeface="Arial"/>
              </a:rPr>
              <a:t> </a:t>
            </a:r>
            <a:r>
              <a:rPr lang="id-ID" sz="1200" baseline="0" dirty="0" err="1">
                <a:latin typeface="Arial"/>
              </a:rPr>
              <a:t>the</a:t>
            </a:r>
            <a:r>
              <a:rPr lang="id-ID" sz="1200" baseline="0" dirty="0">
                <a:latin typeface="Arial"/>
              </a:rPr>
              <a:t> </a:t>
            </a:r>
            <a:r>
              <a:rPr lang="id-ID" sz="1200" baseline="0" dirty="0" err="1">
                <a:latin typeface="Arial"/>
              </a:rPr>
              <a:t>mach</a:t>
            </a:r>
            <a:r>
              <a:rPr lang="id-ID" sz="1200" baseline="0" dirty="0">
                <a:latin typeface="Arial"/>
              </a:rPr>
              <a:t> </a:t>
            </a:r>
            <a:r>
              <a:rPr lang="id-ID" sz="1200" baseline="0" dirty="0" err="1">
                <a:latin typeface="Arial"/>
              </a:rPr>
              <a:t>number</a:t>
            </a:r>
            <a:r>
              <a:rPr lang="id-ID" sz="1200" baseline="0" dirty="0">
                <a:latin typeface="Arial"/>
              </a:rPr>
              <a:t> </a:t>
            </a:r>
            <a:r>
              <a:rPr lang="id-ID" sz="1200" baseline="0" dirty="0" err="1">
                <a:latin typeface="Arial"/>
              </a:rPr>
              <a:t>and</a:t>
            </a:r>
            <a:r>
              <a:rPr lang="id-ID" sz="1200" baseline="0" dirty="0">
                <a:latin typeface="Arial"/>
              </a:rPr>
              <a:t> </a:t>
            </a:r>
            <a:r>
              <a:rPr lang="id-ID" sz="1200" baseline="0" dirty="0" err="1">
                <a:latin typeface="Arial"/>
              </a:rPr>
              <a:t>flutter</a:t>
            </a:r>
            <a:r>
              <a:rPr lang="id-ID" sz="1200" baseline="0" dirty="0">
                <a:latin typeface="Arial"/>
              </a:rPr>
              <a:t> </a:t>
            </a:r>
            <a:r>
              <a:rPr lang="id-ID" sz="1200" baseline="0" dirty="0" err="1">
                <a:latin typeface="Arial"/>
              </a:rPr>
              <a:t>speed</a:t>
            </a:r>
            <a:r>
              <a:rPr lang="id-ID" sz="1200" baseline="0" dirty="0">
                <a:latin typeface="Arial"/>
              </a:rPr>
              <a:t> </a:t>
            </a:r>
            <a:r>
              <a:rPr lang="id-ID" sz="1200" baseline="0" dirty="0" err="1">
                <a:latin typeface="Arial"/>
              </a:rPr>
              <a:t>and</a:t>
            </a:r>
            <a:r>
              <a:rPr lang="id-ID" sz="1200" baseline="0" dirty="0">
                <a:latin typeface="Arial"/>
              </a:rPr>
              <a:t> </a:t>
            </a:r>
            <a:r>
              <a:rPr lang="id-ID" sz="1200" baseline="0" dirty="0" err="1">
                <a:latin typeface="Arial"/>
              </a:rPr>
              <a:t>the</a:t>
            </a:r>
            <a:r>
              <a:rPr lang="id-ID" sz="1200" baseline="0" dirty="0">
                <a:latin typeface="Arial"/>
              </a:rPr>
              <a:t> </a:t>
            </a:r>
            <a:r>
              <a:rPr lang="id-ID" sz="1200" baseline="0" dirty="0" err="1">
                <a:latin typeface="Arial"/>
              </a:rPr>
              <a:t>output</a:t>
            </a:r>
            <a:r>
              <a:rPr lang="id-ID" sz="1200" baseline="0" dirty="0">
                <a:latin typeface="Arial"/>
              </a:rPr>
              <a:t> </a:t>
            </a:r>
            <a:r>
              <a:rPr lang="id-ID" sz="1200" baseline="0" dirty="0" err="1">
                <a:latin typeface="Arial"/>
              </a:rPr>
              <a:t>wil</a:t>
            </a:r>
            <a:r>
              <a:rPr lang="id-ID" sz="1200" baseline="0" dirty="0">
                <a:latin typeface="Arial"/>
              </a:rPr>
              <a:t> </a:t>
            </a:r>
            <a:r>
              <a:rPr lang="id-ID" sz="1200" baseline="0" dirty="0" err="1">
                <a:latin typeface="Arial"/>
              </a:rPr>
              <a:t>be</a:t>
            </a:r>
            <a:r>
              <a:rPr lang="id-ID" sz="1200" baseline="0" dirty="0">
                <a:latin typeface="Arial"/>
              </a:rPr>
              <a:t> a </a:t>
            </a:r>
            <a:r>
              <a:rPr lang="id-ID" sz="1200" baseline="0" dirty="0" err="1">
                <a:latin typeface="Arial"/>
              </a:rPr>
              <a:t>response</a:t>
            </a:r>
            <a:r>
              <a:rPr lang="id-ID" sz="1200" baseline="0" dirty="0">
                <a:latin typeface="Arial"/>
              </a:rPr>
              <a:t> </a:t>
            </a:r>
            <a:r>
              <a:rPr lang="id-ID" sz="1200" baseline="0" dirty="0" err="1">
                <a:latin typeface="Arial"/>
              </a:rPr>
              <a:t>dynamics</a:t>
            </a:r>
            <a:r>
              <a:rPr lang="id-ID" sz="1200" baseline="0" dirty="0">
                <a:latin typeface="Arial"/>
              </a:rPr>
              <a:t> lift </a:t>
            </a:r>
            <a:r>
              <a:rPr lang="id-ID" sz="1200" baseline="0" dirty="0" err="1">
                <a:latin typeface="Arial"/>
              </a:rPr>
              <a:t>and</a:t>
            </a:r>
            <a:r>
              <a:rPr lang="id-ID" sz="1200" baseline="0" dirty="0">
                <a:latin typeface="Arial"/>
              </a:rPr>
              <a:t> </a:t>
            </a:r>
            <a:r>
              <a:rPr lang="id-ID" sz="1200" baseline="0" dirty="0" err="1">
                <a:latin typeface="Arial"/>
              </a:rPr>
              <a:t>drag</a:t>
            </a:r>
            <a:r>
              <a:rPr lang="id-ID" sz="1200" baseline="0" dirty="0">
                <a:latin typeface="Arial"/>
              </a:rPr>
              <a:t> </a:t>
            </a:r>
            <a:r>
              <a:rPr lang="id-ID" sz="1200" baseline="0" dirty="0" err="1">
                <a:latin typeface="Arial"/>
              </a:rPr>
              <a:t>coefficient</a:t>
            </a:r>
            <a:r>
              <a:rPr lang="id-ID" sz="1200" baseline="0" dirty="0">
                <a:latin typeface="Arial"/>
              </a:rPr>
              <a:t>, </a:t>
            </a:r>
            <a:r>
              <a:rPr lang="id-ID" sz="1200" baseline="0" dirty="0" err="1">
                <a:latin typeface="Arial"/>
              </a:rPr>
              <a:t>pitch</a:t>
            </a:r>
            <a:r>
              <a:rPr lang="id-ID" sz="1200" baseline="0" dirty="0">
                <a:latin typeface="Arial"/>
              </a:rPr>
              <a:t> </a:t>
            </a:r>
            <a:r>
              <a:rPr lang="id-ID" sz="1200" baseline="0" dirty="0" err="1">
                <a:latin typeface="Arial"/>
              </a:rPr>
              <a:t>and</a:t>
            </a:r>
            <a:r>
              <a:rPr lang="id-ID" sz="1200" baseline="0" dirty="0">
                <a:latin typeface="Arial"/>
              </a:rPr>
              <a:t> </a:t>
            </a:r>
            <a:r>
              <a:rPr lang="id-ID" sz="1200" baseline="0" dirty="0" err="1">
                <a:latin typeface="Arial"/>
              </a:rPr>
              <a:t>plunge</a:t>
            </a:r>
            <a:r>
              <a:rPr lang="id-ID" sz="1200" baseline="0" dirty="0">
                <a:latin typeface="Arial"/>
              </a:rPr>
              <a:t> </a:t>
            </a:r>
            <a:r>
              <a:rPr lang="id-ID" sz="1200" baseline="0" dirty="0" err="1">
                <a:latin typeface="Arial"/>
              </a:rPr>
              <a:t>motion</a:t>
            </a:r>
            <a:r>
              <a:rPr lang="id-ID" sz="1200" baseline="0" dirty="0">
                <a:latin typeface="Arial"/>
              </a:rPr>
              <a:t>.</a:t>
            </a:r>
            <a:endParaRPr lang="en-US" sz="1200" dirty="0">
              <a:latin typeface="Arial"/>
            </a:endParaRPr>
          </a:p>
          <a:p>
            <a:endParaRPr lang="en-US" b="0" dirty="0"/>
          </a:p>
        </p:txBody>
      </p:sp>
      <p:sp>
        <p:nvSpPr>
          <p:cNvPr id="4" name="Slide Number Placeholder 3"/>
          <p:cNvSpPr>
            <a:spLocks noGrp="1"/>
          </p:cNvSpPr>
          <p:nvPr>
            <p:ph type="sldNum" sz="quarter" idx="5"/>
          </p:nvPr>
        </p:nvSpPr>
        <p:spPr/>
        <p:txBody>
          <a:bodyPr/>
          <a:lstStyle/>
          <a:p>
            <a:fld id="{C8545C84-D268-49E0-991E-47633D732F66}" type="slidenum">
              <a:rPr lang="en-US" smtClean="0"/>
              <a:t>4</a:t>
            </a:fld>
            <a:endParaRPr lang="en-US"/>
          </a:p>
        </p:txBody>
      </p:sp>
    </p:spTree>
    <p:extLst>
      <p:ext uri="{BB962C8B-B14F-4D97-AF65-F5344CB8AC3E}">
        <p14:creationId xmlns:p14="http://schemas.microsoft.com/office/powerpoint/2010/main" val="1706050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cs typeface="Calibri"/>
              </a:rPr>
              <a:t>For the Theory section, First is the aeroelastic analysis. The matrix equation on the screen is the equation we want to develop the surrogate model. So the surrogate model should be capable to solve this equation. This equation is only consider 2 dominant structural bending. They are flexural and torsional bending. The motion allowed is also only a pitching and plunging motion.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cs typeface="Calibri"/>
              </a:rPr>
              <a:t>Next is the Proper Orthogonal Decomposition Method. It’s a actually a procedure </a:t>
            </a:r>
            <a:r>
              <a:rPr lang="en-US" dirty="0">
                <a:latin typeface="Arial"/>
                <a:ea typeface="Calibri"/>
                <a:cs typeface="Calibri"/>
              </a:rPr>
              <a:t>to</a:t>
            </a:r>
            <a:r>
              <a:rPr lang="en-US" b="1" dirty="0">
                <a:latin typeface="Arial"/>
                <a:ea typeface="Calibri"/>
                <a:cs typeface="Calibri"/>
              </a:rPr>
              <a:t> </a:t>
            </a:r>
            <a:r>
              <a:rPr lang="en-US" b="1" dirty="0">
                <a:latin typeface="Arial"/>
                <a:ea typeface="+mn-lt"/>
                <a:cs typeface="+mn-lt"/>
              </a:rPr>
              <a:t>extract a basis</a:t>
            </a:r>
            <a:r>
              <a:rPr lang="en-US" dirty="0">
                <a:latin typeface="Arial"/>
                <a:ea typeface="+mn-lt"/>
                <a:cs typeface="+mn-lt"/>
              </a:rPr>
              <a:t> for a modal decomposition from an ensemble of signals. </a:t>
            </a:r>
            <a:r>
              <a:rPr lang="en-US" dirty="0">
                <a:latin typeface="Arial"/>
                <a:ea typeface="Calibri" panose="020F0502020204030204"/>
                <a:cs typeface="Arial"/>
              </a:rPr>
              <a:t>It is a </a:t>
            </a:r>
            <a:r>
              <a:rPr lang="en-US" b="1" dirty="0">
                <a:latin typeface="Arial"/>
                <a:ea typeface="Calibri" panose="020F0502020204030204"/>
                <a:cs typeface="Arial"/>
              </a:rPr>
              <a:t>dimensional reduction </a:t>
            </a:r>
            <a:r>
              <a:rPr lang="en-US" dirty="0">
                <a:latin typeface="Arial"/>
                <a:ea typeface="Calibri" panose="020F0502020204030204"/>
                <a:cs typeface="Arial"/>
              </a:rPr>
              <a:t>process that will change the n-dim input into a set of linear coefficients. In short, the model is expected to </a:t>
            </a:r>
            <a:r>
              <a:rPr lang="en-US" b="1" dirty="0">
                <a:latin typeface="Arial"/>
                <a:ea typeface="Calibri" panose="020F0502020204030204"/>
                <a:cs typeface="Arial"/>
              </a:rPr>
              <a:t>predict all the POD coefficients</a:t>
            </a:r>
            <a:r>
              <a:rPr lang="en-US" dirty="0">
                <a:latin typeface="Arial"/>
                <a:ea typeface="Calibri" panose="020F0502020204030204"/>
                <a:cs typeface="Arial"/>
              </a:rPr>
              <a:t> and use them to construct the original signal. The procedures are first []</a:t>
            </a:r>
          </a:p>
          <a:p>
            <a:endParaRPr lang="en-US" dirty="0">
              <a:cs typeface="Calibri"/>
            </a:endParaRPr>
          </a:p>
        </p:txBody>
      </p:sp>
      <p:sp>
        <p:nvSpPr>
          <p:cNvPr id="4" name="Slide Number Placeholder 3"/>
          <p:cNvSpPr>
            <a:spLocks noGrp="1"/>
          </p:cNvSpPr>
          <p:nvPr>
            <p:ph type="sldNum" sz="quarter" idx="5"/>
          </p:nvPr>
        </p:nvSpPr>
        <p:spPr/>
        <p:txBody>
          <a:bodyPr/>
          <a:lstStyle/>
          <a:p>
            <a:fld id="{C8545C84-D268-49E0-991E-47633D732F66}" type="slidenum">
              <a:rPr lang="en-US" smtClean="0"/>
              <a:t>5</a:t>
            </a:fld>
            <a:endParaRPr lang="en-US"/>
          </a:p>
        </p:txBody>
      </p:sp>
    </p:spTree>
    <p:extLst>
      <p:ext uri="{BB962C8B-B14F-4D97-AF65-F5344CB8AC3E}">
        <p14:creationId xmlns:p14="http://schemas.microsoft.com/office/powerpoint/2010/main" val="849607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dirty="0">
                <a:cs typeface="Calibri"/>
              </a:rPr>
              <a:t>The next procedures is called matrix pencil. This is one of the </a:t>
            </a:r>
            <a:r>
              <a:rPr lang="en-US" dirty="0" err="1">
                <a:cs typeface="Calibri"/>
              </a:rPr>
              <a:t>prony</a:t>
            </a:r>
            <a:r>
              <a:rPr lang="en-US" dirty="0">
                <a:cs typeface="Calibri"/>
              </a:rPr>
              <a:t> series method and it will be used to test the result of the models by predicting the damping coefficients. </a:t>
            </a:r>
            <a:r>
              <a:rPr lang="en-US" dirty="0">
                <a:latin typeface="Arial"/>
                <a:cs typeface="Calibri"/>
              </a:rPr>
              <a:t>The Prony series method is a way to </a:t>
            </a:r>
            <a:r>
              <a:rPr lang="en-US" b="1" dirty="0">
                <a:latin typeface="Arial"/>
                <a:cs typeface="Calibri"/>
              </a:rPr>
              <a:t>calculate the increment/growth</a:t>
            </a:r>
            <a:r>
              <a:rPr lang="en-US" dirty="0">
                <a:latin typeface="Arial"/>
                <a:cs typeface="Calibri"/>
              </a:rPr>
              <a:t> of  a signal by </a:t>
            </a:r>
            <a:r>
              <a:rPr lang="en-US" b="1" dirty="0">
                <a:latin typeface="Arial"/>
                <a:cs typeface="Calibri"/>
              </a:rPr>
              <a:t>decomposing</a:t>
            </a:r>
            <a:r>
              <a:rPr lang="en-US" dirty="0">
                <a:latin typeface="Arial"/>
                <a:cs typeface="Calibri"/>
              </a:rPr>
              <a:t> a signal into a sum of damped sinusoids. We used matrix pencil because </a:t>
            </a:r>
            <a:r>
              <a:rPr lang="en-US" dirty="0">
                <a:latin typeface="Arial"/>
                <a:ea typeface="+mn-lt"/>
                <a:cs typeface="+mn-lt"/>
              </a:rPr>
              <a:t>it can provide an </a:t>
            </a:r>
            <a:r>
              <a:rPr lang="en-US" b="1" dirty="0">
                <a:latin typeface="Arial"/>
                <a:ea typeface="+mn-lt"/>
                <a:cs typeface="+mn-lt"/>
              </a:rPr>
              <a:t>automated way to select the number of Prony series terms </a:t>
            </a:r>
            <a:r>
              <a:rPr lang="en-US" dirty="0">
                <a:latin typeface="Arial"/>
                <a:ea typeface="+mn-lt"/>
                <a:cs typeface="+mn-lt"/>
              </a:rPr>
              <a:t>using the results from an </a:t>
            </a:r>
            <a:r>
              <a:rPr lang="en-US" b="1" dirty="0" err="1">
                <a:latin typeface="Arial"/>
                <a:ea typeface="+mn-lt"/>
                <a:cs typeface="+mn-lt"/>
              </a:rPr>
              <a:t>eigendecomposition</a:t>
            </a:r>
            <a:r>
              <a:rPr lang="en-US" dirty="0">
                <a:latin typeface="Arial"/>
                <a:ea typeface="+mn-lt"/>
                <a:cs typeface="+mn-lt"/>
              </a:rPr>
              <a:t>. This </a:t>
            </a:r>
            <a:r>
              <a:rPr lang="en-US" dirty="0">
                <a:latin typeface="Arial"/>
                <a:cs typeface="Calibri" panose="020F0502020204030204"/>
              </a:rPr>
              <a:t>Done by </a:t>
            </a:r>
            <a:r>
              <a:rPr lang="en-US" b="1" dirty="0">
                <a:latin typeface="Arial"/>
                <a:cs typeface="Calibri" panose="020F0502020204030204"/>
              </a:rPr>
              <a:t>predicting the eigenvalues</a:t>
            </a:r>
            <a:r>
              <a:rPr lang="en-US" dirty="0">
                <a:latin typeface="Arial"/>
                <a:cs typeface="Calibri" panose="020F0502020204030204"/>
              </a:rPr>
              <a:t> and then using them to predict the growth factor. The procedures are[].  </a:t>
            </a:r>
          </a:p>
          <a:p>
            <a:pPr marL="342900" indent="-342900">
              <a:buFont typeface="Arial"/>
              <a:buChar char="•"/>
            </a:pPr>
            <a:r>
              <a:rPr lang="en-US" dirty="0">
                <a:latin typeface="Arial"/>
                <a:cs typeface="Calibri" panose="020F0502020204030204"/>
              </a:rPr>
              <a:t>The last theory is about deep learning. Deep learning is inspired by the biological process of the brain and it’s a part of neural network, machine learning and artificial intelligence.  It’s a method to find the correlation of input and output of a data by generalize the pattern of each input to output. This is the reason this method needs so much data.  Normally it consist of 3 types of layers they are input, hidden, and output layers and each layer consist of at least 1 neuron.</a:t>
            </a:r>
            <a:r>
              <a:rPr lang="en-US" dirty="0">
                <a:solidFill>
                  <a:schemeClr val="tx1">
                    <a:lumMod val="95000"/>
                    <a:lumOff val="5000"/>
                  </a:schemeClr>
                </a:solidFill>
                <a:latin typeface="Arial"/>
                <a:cs typeface="Calibri"/>
              </a:rPr>
              <a:t> The network is Trained by </a:t>
            </a:r>
            <a:r>
              <a:rPr lang="en-US" b="1" dirty="0">
                <a:solidFill>
                  <a:schemeClr val="tx1">
                    <a:lumMod val="95000"/>
                    <a:lumOff val="5000"/>
                  </a:schemeClr>
                </a:solidFill>
                <a:latin typeface="Arial"/>
                <a:cs typeface="Calibri"/>
              </a:rPr>
              <a:t>adjusting the weight to reduce its loss</a:t>
            </a:r>
            <a:r>
              <a:rPr lang="en-US" dirty="0">
                <a:solidFill>
                  <a:schemeClr val="tx1">
                    <a:lumMod val="95000"/>
                    <a:lumOff val="5000"/>
                  </a:schemeClr>
                </a:solidFill>
                <a:latin typeface="Arial"/>
                <a:cs typeface="Calibri"/>
              </a:rPr>
              <a:t> as the step increased. </a:t>
            </a:r>
            <a:r>
              <a:rPr lang="en-US" dirty="0">
                <a:latin typeface="Arial"/>
                <a:ea typeface="+mn-lt"/>
                <a:cs typeface="+mn-lt"/>
              </a:rPr>
              <a:t>The method is called </a:t>
            </a:r>
            <a:r>
              <a:rPr lang="en-US" b="1" dirty="0">
                <a:latin typeface="Arial"/>
                <a:ea typeface="+mn-lt"/>
                <a:cs typeface="+mn-lt"/>
              </a:rPr>
              <a:t>Backpropagation</a:t>
            </a:r>
            <a:r>
              <a:rPr lang="en-US" dirty="0">
                <a:latin typeface="Arial"/>
                <a:ea typeface="+mn-lt"/>
                <a:cs typeface="+mn-lt"/>
              </a:rPr>
              <a:t>.</a:t>
            </a:r>
          </a:p>
          <a:p>
            <a:endParaRPr lang="en-US" dirty="0">
              <a:latin typeface="Arial"/>
              <a:ea typeface="+mn-lt"/>
              <a:cs typeface="+mn-lt"/>
            </a:endParaRPr>
          </a:p>
          <a:p>
            <a:pPr marL="342900" indent="-342900">
              <a:buFont typeface="Arial"/>
              <a:buChar char="•"/>
            </a:pPr>
            <a:endParaRPr lang="en-US" dirty="0">
              <a:solidFill>
                <a:srgbClr val="000000"/>
              </a:solidFill>
              <a:latin typeface="Arial"/>
              <a:cs typeface="Calibri"/>
            </a:endParaRPr>
          </a:p>
          <a:p>
            <a:pPr marL="342900" indent="-342900">
              <a:buFont typeface="Arial"/>
              <a:buChar char="•"/>
            </a:pPr>
            <a:endParaRPr lang="en-US" dirty="0">
              <a:solidFill>
                <a:schemeClr val="tx1">
                  <a:lumMod val="95000"/>
                  <a:lumOff val="5000"/>
                </a:schemeClr>
              </a:solidFill>
              <a:latin typeface="Aria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D"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D" dirty="0"/>
          </a:p>
          <a:p>
            <a:endParaRPr lang="en-US" dirty="0">
              <a:cs typeface="Calibri"/>
            </a:endParaRPr>
          </a:p>
        </p:txBody>
      </p:sp>
      <p:sp>
        <p:nvSpPr>
          <p:cNvPr id="4" name="Slide Number Placeholder 3"/>
          <p:cNvSpPr>
            <a:spLocks noGrp="1"/>
          </p:cNvSpPr>
          <p:nvPr>
            <p:ph type="sldNum" sz="quarter" idx="5"/>
          </p:nvPr>
        </p:nvSpPr>
        <p:spPr/>
        <p:txBody>
          <a:bodyPr/>
          <a:lstStyle/>
          <a:p>
            <a:fld id="{C8545C84-D268-49E0-991E-47633D732F66}" type="slidenum">
              <a:rPr lang="en-US" smtClean="0"/>
              <a:t>6</a:t>
            </a:fld>
            <a:endParaRPr lang="en-US"/>
          </a:p>
        </p:txBody>
      </p:sp>
    </p:spTree>
    <p:extLst>
      <p:ext uri="{BB962C8B-B14F-4D97-AF65-F5344CB8AC3E}">
        <p14:creationId xmlns:p14="http://schemas.microsoft.com/office/powerpoint/2010/main" val="2082639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545C84-D268-49E0-991E-47633D732F66}" type="slidenum">
              <a:rPr lang="en-US" smtClean="0"/>
              <a:t>7</a:t>
            </a:fld>
            <a:endParaRPr lang="en-US"/>
          </a:p>
        </p:txBody>
      </p:sp>
    </p:spTree>
    <p:extLst>
      <p:ext uri="{BB962C8B-B14F-4D97-AF65-F5344CB8AC3E}">
        <p14:creationId xmlns:p14="http://schemas.microsoft.com/office/powerpoint/2010/main" val="389906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first step in methodology is to acquire the data. The dataset is the result of </a:t>
            </a:r>
            <a:r>
              <a:rPr lang="en-US" dirty="0" err="1">
                <a:cs typeface="Calibri"/>
              </a:rPr>
              <a:t>aeroelastic</a:t>
            </a:r>
            <a:r>
              <a:rPr lang="en-US" dirty="0">
                <a:cs typeface="Calibri"/>
              </a:rPr>
              <a:t> simulation</a:t>
            </a:r>
            <a:r>
              <a:rPr lang="id-ID" dirty="0">
                <a:cs typeface="Calibri"/>
              </a:rPr>
              <a:t> </a:t>
            </a:r>
            <a:r>
              <a:rPr lang="id-ID" dirty="0" err="1">
                <a:cs typeface="Calibri"/>
              </a:rPr>
              <a:t>of</a:t>
            </a:r>
            <a:r>
              <a:rPr lang="id-ID" dirty="0">
                <a:cs typeface="Calibri"/>
              </a:rPr>
              <a:t> </a:t>
            </a:r>
            <a:r>
              <a:rPr lang="id-ID" dirty="0" err="1">
                <a:cs typeface="Calibri"/>
              </a:rPr>
              <a:t>euler</a:t>
            </a:r>
            <a:r>
              <a:rPr lang="id-ID" dirty="0">
                <a:cs typeface="Calibri"/>
              </a:rPr>
              <a:t> </a:t>
            </a:r>
            <a:r>
              <a:rPr lang="id-ID" dirty="0" err="1">
                <a:cs typeface="Calibri"/>
              </a:rPr>
              <a:t>equation</a:t>
            </a:r>
            <a:r>
              <a:rPr lang="en-US" dirty="0">
                <a:cs typeface="Calibri"/>
              </a:rPr>
              <a:t> so there are many data but we will only use the 4 target properties. The raw dataset have more than 200 data but we will use as small as possible because we want to reduce the cost. The smallest data we can use to train the model is 50 data but I will also show u the result of 100 data and 150 data. The raw data is not a good data to train the model because its distribution is not good as the max data is almost ten to hundred times bigger than the mean and the deviation. For more clear picture we can see this drag coefficients. This shows us how bad the distribution data is. This also the reason why we need to rescale it before use it to train the model.</a:t>
            </a:r>
          </a:p>
        </p:txBody>
      </p:sp>
      <p:sp>
        <p:nvSpPr>
          <p:cNvPr id="4" name="Slide Number Placeholder 3"/>
          <p:cNvSpPr>
            <a:spLocks noGrp="1"/>
          </p:cNvSpPr>
          <p:nvPr>
            <p:ph type="sldNum" sz="quarter" idx="5"/>
          </p:nvPr>
        </p:nvSpPr>
        <p:spPr/>
        <p:txBody>
          <a:bodyPr/>
          <a:lstStyle/>
          <a:p>
            <a:fld id="{C8545C84-D268-49E0-991E-47633D732F66}" type="slidenum">
              <a:rPr lang="en-US" smtClean="0"/>
              <a:t>8</a:t>
            </a:fld>
            <a:endParaRPr lang="en-US"/>
          </a:p>
        </p:txBody>
      </p:sp>
    </p:spTree>
    <p:extLst>
      <p:ext uri="{BB962C8B-B14F-4D97-AF65-F5344CB8AC3E}">
        <p14:creationId xmlns:p14="http://schemas.microsoft.com/office/powerpoint/2010/main" val="1151795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Next is the flowchart of processing data and model flow. For processing data the first step is to detect and delete </a:t>
            </a:r>
            <a:r>
              <a:rPr lang="en-US" dirty="0" err="1">
                <a:cs typeface="Calibri"/>
              </a:rPr>
              <a:t>NaN</a:t>
            </a:r>
            <a:r>
              <a:rPr lang="en-US" dirty="0">
                <a:cs typeface="Calibri"/>
              </a:rPr>
              <a:t> data this will done by utilizing the </a:t>
            </a:r>
            <a:r>
              <a:rPr lang="en-US" dirty="0" err="1">
                <a:cs typeface="Calibri"/>
              </a:rPr>
              <a:t>numpy</a:t>
            </a:r>
            <a:r>
              <a:rPr lang="en-US" dirty="0">
                <a:cs typeface="Calibri"/>
              </a:rPr>
              <a:t> function. then encode the </a:t>
            </a:r>
            <a:r>
              <a:rPr lang="en-US" dirty="0" err="1">
                <a:cs typeface="Calibri"/>
              </a:rPr>
              <a:t>mach</a:t>
            </a:r>
            <a:r>
              <a:rPr lang="en-US" dirty="0">
                <a:cs typeface="Calibri"/>
              </a:rPr>
              <a:t> number and </a:t>
            </a:r>
            <a:r>
              <a:rPr lang="en-US" dirty="0" err="1">
                <a:cs typeface="Calibri"/>
              </a:rPr>
              <a:t>vf</a:t>
            </a:r>
            <a:r>
              <a:rPr lang="en-US" dirty="0">
                <a:cs typeface="Calibri"/>
              </a:rPr>
              <a:t> number from the file name to form the input data this will done by using the regular expression module, then the data will be rescaled to form the labels. Last it will be used to form the solution matrix in POD process. </a:t>
            </a:r>
          </a:p>
          <a:p>
            <a:r>
              <a:rPr lang="en-US" dirty="0">
                <a:cs typeface="Calibri"/>
              </a:rPr>
              <a:t>For model flow there will be two input then it will be used for both the models. The POD models output will be POD coefficients and multiplier models output will be the </a:t>
            </a:r>
            <a:r>
              <a:rPr lang="en-US" dirty="0" err="1">
                <a:cs typeface="Calibri"/>
              </a:rPr>
              <a:t>rescaler</a:t>
            </a:r>
            <a:r>
              <a:rPr lang="en-US" dirty="0">
                <a:cs typeface="Calibri"/>
              </a:rPr>
              <a:t> constant. Then the output of pod model will be multiplied by the </a:t>
            </a:r>
            <a:r>
              <a:rPr lang="en-US" dirty="0" err="1">
                <a:cs typeface="Calibri"/>
              </a:rPr>
              <a:t>rescaler</a:t>
            </a:r>
            <a:r>
              <a:rPr lang="en-US" dirty="0">
                <a:cs typeface="Calibri"/>
              </a:rPr>
              <a:t> and convert it back to original space. </a:t>
            </a:r>
          </a:p>
        </p:txBody>
      </p:sp>
      <p:sp>
        <p:nvSpPr>
          <p:cNvPr id="4" name="Slide Number Placeholder 3"/>
          <p:cNvSpPr>
            <a:spLocks noGrp="1"/>
          </p:cNvSpPr>
          <p:nvPr>
            <p:ph type="sldNum" sz="quarter" idx="5"/>
          </p:nvPr>
        </p:nvSpPr>
        <p:spPr/>
        <p:txBody>
          <a:bodyPr/>
          <a:lstStyle/>
          <a:p>
            <a:fld id="{C8545C84-D268-49E0-991E-47633D732F66}" type="slidenum">
              <a:rPr lang="en-US" smtClean="0"/>
              <a:t>9</a:t>
            </a:fld>
            <a:endParaRPr lang="en-US"/>
          </a:p>
        </p:txBody>
      </p:sp>
    </p:spTree>
    <p:extLst>
      <p:ext uri="{BB962C8B-B14F-4D97-AF65-F5344CB8AC3E}">
        <p14:creationId xmlns:p14="http://schemas.microsoft.com/office/powerpoint/2010/main" val="54265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2C79B-BA03-480E-A2CE-9CC1FE1C9F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BA5695-B1D0-4415-9978-A21C89DB6D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C4551E-6733-46D1-9D03-709A85A835F8}"/>
              </a:ext>
            </a:extLst>
          </p:cNvPr>
          <p:cNvSpPr>
            <a:spLocks noGrp="1"/>
          </p:cNvSpPr>
          <p:nvPr>
            <p:ph type="dt" sz="half" idx="10"/>
          </p:nvPr>
        </p:nvSpPr>
        <p:spPr/>
        <p:txBody>
          <a:bodyPr/>
          <a:lstStyle/>
          <a:p>
            <a:fld id="{2250A0C1-FB10-4479-847B-90122C866E4B}" type="datetimeFigureOut">
              <a:rPr lang="en-US" smtClean="0"/>
              <a:t>12/22/2022</a:t>
            </a:fld>
            <a:endParaRPr lang="en-US"/>
          </a:p>
        </p:txBody>
      </p:sp>
      <p:sp>
        <p:nvSpPr>
          <p:cNvPr id="5" name="Footer Placeholder 4">
            <a:extLst>
              <a:ext uri="{FF2B5EF4-FFF2-40B4-BE49-F238E27FC236}">
                <a16:creationId xmlns:a16="http://schemas.microsoft.com/office/drawing/2014/main" id="{AE660094-19FD-4D0E-81A2-B04E7D9A0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9082F-3E93-41A1-9417-90E1D18D6051}"/>
              </a:ext>
            </a:extLst>
          </p:cNvPr>
          <p:cNvSpPr>
            <a:spLocks noGrp="1"/>
          </p:cNvSpPr>
          <p:nvPr>
            <p:ph type="sldNum" sz="quarter" idx="12"/>
          </p:nvPr>
        </p:nvSpPr>
        <p:spPr/>
        <p:txBody>
          <a:bodyPr/>
          <a:lstStyle/>
          <a:p>
            <a:fld id="{E05D2077-89F6-432B-BE56-DF9F51AFF43C}" type="slidenum">
              <a:rPr lang="en-US" smtClean="0"/>
              <a:t>‹#›</a:t>
            </a:fld>
            <a:endParaRPr lang="en-US"/>
          </a:p>
        </p:txBody>
      </p:sp>
    </p:spTree>
    <p:extLst>
      <p:ext uri="{BB962C8B-B14F-4D97-AF65-F5344CB8AC3E}">
        <p14:creationId xmlns:p14="http://schemas.microsoft.com/office/powerpoint/2010/main" val="4528427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41A0-93AB-4A1C-A50E-90DFCFC744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CEFF28-B6ED-4E5E-A7E2-ADD2AFB2B2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C8E95-CFBA-4D91-9374-E78FFA951337}"/>
              </a:ext>
            </a:extLst>
          </p:cNvPr>
          <p:cNvSpPr>
            <a:spLocks noGrp="1"/>
          </p:cNvSpPr>
          <p:nvPr>
            <p:ph type="dt" sz="half" idx="10"/>
          </p:nvPr>
        </p:nvSpPr>
        <p:spPr/>
        <p:txBody>
          <a:bodyPr/>
          <a:lstStyle/>
          <a:p>
            <a:fld id="{2250A0C1-FB10-4479-847B-90122C866E4B}" type="datetimeFigureOut">
              <a:rPr lang="en-US" smtClean="0"/>
              <a:t>12/22/2022</a:t>
            </a:fld>
            <a:endParaRPr lang="en-US"/>
          </a:p>
        </p:txBody>
      </p:sp>
      <p:sp>
        <p:nvSpPr>
          <p:cNvPr id="5" name="Footer Placeholder 4">
            <a:extLst>
              <a:ext uri="{FF2B5EF4-FFF2-40B4-BE49-F238E27FC236}">
                <a16:creationId xmlns:a16="http://schemas.microsoft.com/office/drawing/2014/main" id="{0BFB1BF4-6038-4B53-81ED-968BBC74F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8CF44-C1A4-48F1-926A-AAF1596B495D}"/>
              </a:ext>
            </a:extLst>
          </p:cNvPr>
          <p:cNvSpPr>
            <a:spLocks noGrp="1"/>
          </p:cNvSpPr>
          <p:nvPr>
            <p:ph type="sldNum" sz="quarter" idx="12"/>
          </p:nvPr>
        </p:nvSpPr>
        <p:spPr/>
        <p:txBody>
          <a:bodyPr/>
          <a:lstStyle/>
          <a:p>
            <a:fld id="{E05D2077-89F6-432B-BE56-DF9F51AFF43C}" type="slidenum">
              <a:rPr lang="en-US" smtClean="0"/>
              <a:t>‹#›</a:t>
            </a:fld>
            <a:endParaRPr lang="en-US"/>
          </a:p>
        </p:txBody>
      </p:sp>
    </p:spTree>
    <p:extLst>
      <p:ext uri="{BB962C8B-B14F-4D97-AF65-F5344CB8AC3E}">
        <p14:creationId xmlns:p14="http://schemas.microsoft.com/office/powerpoint/2010/main" val="26830117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CE78EB-4977-4518-8F3A-E7EBA267B8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4D6947-368A-4A79-B6F2-EF532E1D6C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FD8098-DFCF-4259-906F-7A61F472291B}"/>
              </a:ext>
            </a:extLst>
          </p:cNvPr>
          <p:cNvSpPr>
            <a:spLocks noGrp="1"/>
          </p:cNvSpPr>
          <p:nvPr>
            <p:ph type="dt" sz="half" idx="10"/>
          </p:nvPr>
        </p:nvSpPr>
        <p:spPr/>
        <p:txBody>
          <a:bodyPr/>
          <a:lstStyle/>
          <a:p>
            <a:fld id="{2250A0C1-FB10-4479-847B-90122C866E4B}" type="datetimeFigureOut">
              <a:rPr lang="en-US" smtClean="0"/>
              <a:t>12/22/2022</a:t>
            </a:fld>
            <a:endParaRPr lang="en-US"/>
          </a:p>
        </p:txBody>
      </p:sp>
      <p:sp>
        <p:nvSpPr>
          <p:cNvPr id="5" name="Footer Placeholder 4">
            <a:extLst>
              <a:ext uri="{FF2B5EF4-FFF2-40B4-BE49-F238E27FC236}">
                <a16:creationId xmlns:a16="http://schemas.microsoft.com/office/drawing/2014/main" id="{E0B609F2-9605-49B7-984F-AA2259BED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2DF57-DD9F-4C62-B0FC-FB862B21EAE0}"/>
              </a:ext>
            </a:extLst>
          </p:cNvPr>
          <p:cNvSpPr>
            <a:spLocks noGrp="1"/>
          </p:cNvSpPr>
          <p:nvPr>
            <p:ph type="sldNum" sz="quarter" idx="12"/>
          </p:nvPr>
        </p:nvSpPr>
        <p:spPr/>
        <p:txBody>
          <a:bodyPr/>
          <a:lstStyle/>
          <a:p>
            <a:fld id="{E05D2077-89F6-432B-BE56-DF9F51AFF43C}" type="slidenum">
              <a:rPr lang="en-US" smtClean="0"/>
              <a:t>‹#›</a:t>
            </a:fld>
            <a:endParaRPr lang="en-US"/>
          </a:p>
        </p:txBody>
      </p:sp>
    </p:spTree>
    <p:extLst>
      <p:ext uri="{BB962C8B-B14F-4D97-AF65-F5344CB8AC3E}">
        <p14:creationId xmlns:p14="http://schemas.microsoft.com/office/powerpoint/2010/main" val="322370202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4C9D-4E89-46E7-82D9-5D517DFF95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F3C29A-A50A-451B-8908-E6F8BE7563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091D57-6B73-48F9-B92F-967AC1E392E6}"/>
              </a:ext>
            </a:extLst>
          </p:cNvPr>
          <p:cNvSpPr>
            <a:spLocks noGrp="1"/>
          </p:cNvSpPr>
          <p:nvPr>
            <p:ph type="dt" sz="half" idx="10"/>
          </p:nvPr>
        </p:nvSpPr>
        <p:spPr/>
        <p:txBody>
          <a:bodyPr/>
          <a:lstStyle/>
          <a:p>
            <a:fld id="{2250A0C1-FB10-4479-847B-90122C866E4B}" type="datetimeFigureOut">
              <a:rPr lang="en-US" smtClean="0"/>
              <a:t>12/22/2022</a:t>
            </a:fld>
            <a:endParaRPr lang="en-US"/>
          </a:p>
        </p:txBody>
      </p:sp>
      <p:sp>
        <p:nvSpPr>
          <p:cNvPr id="5" name="Footer Placeholder 4">
            <a:extLst>
              <a:ext uri="{FF2B5EF4-FFF2-40B4-BE49-F238E27FC236}">
                <a16:creationId xmlns:a16="http://schemas.microsoft.com/office/drawing/2014/main" id="{FA923ECE-068E-45A2-A92E-BA142391D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73550-22C3-40AD-90BE-AE89F0D56DA1}"/>
              </a:ext>
            </a:extLst>
          </p:cNvPr>
          <p:cNvSpPr>
            <a:spLocks noGrp="1"/>
          </p:cNvSpPr>
          <p:nvPr>
            <p:ph type="sldNum" sz="quarter" idx="12"/>
          </p:nvPr>
        </p:nvSpPr>
        <p:spPr/>
        <p:txBody>
          <a:bodyPr/>
          <a:lstStyle/>
          <a:p>
            <a:fld id="{E05D2077-89F6-432B-BE56-DF9F51AFF43C}" type="slidenum">
              <a:rPr lang="en-US" smtClean="0"/>
              <a:t>‹#›</a:t>
            </a:fld>
            <a:endParaRPr lang="en-US"/>
          </a:p>
        </p:txBody>
      </p:sp>
    </p:spTree>
    <p:extLst>
      <p:ext uri="{BB962C8B-B14F-4D97-AF65-F5344CB8AC3E}">
        <p14:creationId xmlns:p14="http://schemas.microsoft.com/office/powerpoint/2010/main" val="1818931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2311-10E7-4801-BDC5-1DEA86B587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CCE21C-EB83-4465-9C4C-D7A3577E62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AC020F-D0DE-4A5E-A372-BD0C60126639}"/>
              </a:ext>
            </a:extLst>
          </p:cNvPr>
          <p:cNvSpPr>
            <a:spLocks noGrp="1"/>
          </p:cNvSpPr>
          <p:nvPr>
            <p:ph type="dt" sz="half" idx="10"/>
          </p:nvPr>
        </p:nvSpPr>
        <p:spPr/>
        <p:txBody>
          <a:bodyPr/>
          <a:lstStyle/>
          <a:p>
            <a:fld id="{2250A0C1-FB10-4479-847B-90122C866E4B}" type="datetimeFigureOut">
              <a:rPr lang="en-US" smtClean="0"/>
              <a:t>12/22/2022</a:t>
            </a:fld>
            <a:endParaRPr lang="en-US"/>
          </a:p>
        </p:txBody>
      </p:sp>
      <p:sp>
        <p:nvSpPr>
          <p:cNvPr id="5" name="Footer Placeholder 4">
            <a:extLst>
              <a:ext uri="{FF2B5EF4-FFF2-40B4-BE49-F238E27FC236}">
                <a16:creationId xmlns:a16="http://schemas.microsoft.com/office/drawing/2014/main" id="{412F43C7-5087-42DD-A1C4-D219B04E4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A5E2E-AC05-470D-89D7-EA6130DF490F}"/>
              </a:ext>
            </a:extLst>
          </p:cNvPr>
          <p:cNvSpPr>
            <a:spLocks noGrp="1"/>
          </p:cNvSpPr>
          <p:nvPr>
            <p:ph type="sldNum" sz="quarter" idx="12"/>
          </p:nvPr>
        </p:nvSpPr>
        <p:spPr/>
        <p:txBody>
          <a:bodyPr/>
          <a:lstStyle/>
          <a:p>
            <a:fld id="{E05D2077-89F6-432B-BE56-DF9F51AFF43C}" type="slidenum">
              <a:rPr lang="en-US" smtClean="0"/>
              <a:t>‹#›</a:t>
            </a:fld>
            <a:endParaRPr lang="en-US"/>
          </a:p>
        </p:txBody>
      </p:sp>
    </p:spTree>
    <p:extLst>
      <p:ext uri="{BB962C8B-B14F-4D97-AF65-F5344CB8AC3E}">
        <p14:creationId xmlns:p14="http://schemas.microsoft.com/office/powerpoint/2010/main" val="62031607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BF92-2264-4435-A863-B510CB8B3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8796C4-3A23-4570-AD89-D6DBB6E236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AD325A-BF7B-415E-9B27-4D5ABCC202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AA036E-C830-4DF2-8CD9-5C0F89A6EAF8}"/>
              </a:ext>
            </a:extLst>
          </p:cNvPr>
          <p:cNvSpPr>
            <a:spLocks noGrp="1"/>
          </p:cNvSpPr>
          <p:nvPr>
            <p:ph type="dt" sz="half" idx="10"/>
          </p:nvPr>
        </p:nvSpPr>
        <p:spPr/>
        <p:txBody>
          <a:bodyPr/>
          <a:lstStyle/>
          <a:p>
            <a:fld id="{2250A0C1-FB10-4479-847B-90122C866E4B}" type="datetimeFigureOut">
              <a:rPr lang="en-US" smtClean="0"/>
              <a:t>12/22/2022</a:t>
            </a:fld>
            <a:endParaRPr lang="en-US"/>
          </a:p>
        </p:txBody>
      </p:sp>
      <p:sp>
        <p:nvSpPr>
          <p:cNvPr id="6" name="Footer Placeholder 5">
            <a:extLst>
              <a:ext uri="{FF2B5EF4-FFF2-40B4-BE49-F238E27FC236}">
                <a16:creationId xmlns:a16="http://schemas.microsoft.com/office/drawing/2014/main" id="{DE093193-7666-4073-A434-252489F45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39459A-2199-4817-A53C-9808F4B89FFB}"/>
              </a:ext>
            </a:extLst>
          </p:cNvPr>
          <p:cNvSpPr>
            <a:spLocks noGrp="1"/>
          </p:cNvSpPr>
          <p:nvPr>
            <p:ph type="sldNum" sz="quarter" idx="12"/>
          </p:nvPr>
        </p:nvSpPr>
        <p:spPr/>
        <p:txBody>
          <a:bodyPr/>
          <a:lstStyle/>
          <a:p>
            <a:fld id="{E05D2077-89F6-432B-BE56-DF9F51AFF43C}" type="slidenum">
              <a:rPr lang="en-US" smtClean="0"/>
              <a:t>‹#›</a:t>
            </a:fld>
            <a:endParaRPr lang="en-US"/>
          </a:p>
        </p:txBody>
      </p:sp>
    </p:spTree>
    <p:extLst>
      <p:ext uri="{BB962C8B-B14F-4D97-AF65-F5344CB8AC3E}">
        <p14:creationId xmlns:p14="http://schemas.microsoft.com/office/powerpoint/2010/main" val="264720930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80892-BA2D-4D3A-B6A2-086AFBD7D5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B477A8-9928-4267-B992-4DD70641A9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B5804B-1FB8-409A-AA07-5D663740F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2A6F73-3BF1-443F-B7BD-42B7C712EF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658905-23F9-483F-B634-73B0A94E3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593583-04F7-4495-B413-A1666D19BF6E}"/>
              </a:ext>
            </a:extLst>
          </p:cNvPr>
          <p:cNvSpPr>
            <a:spLocks noGrp="1"/>
          </p:cNvSpPr>
          <p:nvPr>
            <p:ph type="dt" sz="half" idx="10"/>
          </p:nvPr>
        </p:nvSpPr>
        <p:spPr/>
        <p:txBody>
          <a:bodyPr/>
          <a:lstStyle/>
          <a:p>
            <a:fld id="{2250A0C1-FB10-4479-847B-90122C866E4B}" type="datetimeFigureOut">
              <a:rPr lang="en-US" smtClean="0"/>
              <a:t>12/22/2022</a:t>
            </a:fld>
            <a:endParaRPr lang="en-US"/>
          </a:p>
        </p:txBody>
      </p:sp>
      <p:sp>
        <p:nvSpPr>
          <p:cNvPr id="8" name="Footer Placeholder 7">
            <a:extLst>
              <a:ext uri="{FF2B5EF4-FFF2-40B4-BE49-F238E27FC236}">
                <a16:creationId xmlns:a16="http://schemas.microsoft.com/office/drawing/2014/main" id="{C5C43C0A-FF83-4D6C-A810-4CAED82704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C5743F-DAD8-4090-8F4A-FD1032ED6344}"/>
              </a:ext>
            </a:extLst>
          </p:cNvPr>
          <p:cNvSpPr>
            <a:spLocks noGrp="1"/>
          </p:cNvSpPr>
          <p:nvPr>
            <p:ph type="sldNum" sz="quarter" idx="12"/>
          </p:nvPr>
        </p:nvSpPr>
        <p:spPr/>
        <p:txBody>
          <a:bodyPr/>
          <a:lstStyle/>
          <a:p>
            <a:fld id="{E05D2077-89F6-432B-BE56-DF9F51AFF43C}" type="slidenum">
              <a:rPr lang="en-US" smtClean="0"/>
              <a:t>‹#›</a:t>
            </a:fld>
            <a:endParaRPr lang="en-US"/>
          </a:p>
        </p:txBody>
      </p:sp>
    </p:spTree>
    <p:extLst>
      <p:ext uri="{BB962C8B-B14F-4D97-AF65-F5344CB8AC3E}">
        <p14:creationId xmlns:p14="http://schemas.microsoft.com/office/powerpoint/2010/main" val="176990312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1B33-623A-4E9F-8ADC-A364CF1635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959720-D1CD-4F91-9D9B-9951F5BF1536}"/>
              </a:ext>
            </a:extLst>
          </p:cNvPr>
          <p:cNvSpPr>
            <a:spLocks noGrp="1"/>
          </p:cNvSpPr>
          <p:nvPr>
            <p:ph type="dt" sz="half" idx="10"/>
          </p:nvPr>
        </p:nvSpPr>
        <p:spPr/>
        <p:txBody>
          <a:bodyPr/>
          <a:lstStyle/>
          <a:p>
            <a:fld id="{2250A0C1-FB10-4479-847B-90122C866E4B}" type="datetimeFigureOut">
              <a:rPr lang="en-US" smtClean="0"/>
              <a:t>12/22/2022</a:t>
            </a:fld>
            <a:endParaRPr lang="en-US"/>
          </a:p>
        </p:txBody>
      </p:sp>
      <p:sp>
        <p:nvSpPr>
          <p:cNvPr id="4" name="Footer Placeholder 3">
            <a:extLst>
              <a:ext uri="{FF2B5EF4-FFF2-40B4-BE49-F238E27FC236}">
                <a16:creationId xmlns:a16="http://schemas.microsoft.com/office/drawing/2014/main" id="{988BD2D7-F651-4674-AAEA-A94E87DF0D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C50C9E-63C7-4F7E-AE5A-1A120727D39D}"/>
              </a:ext>
            </a:extLst>
          </p:cNvPr>
          <p:cNvSpPr>
            <a:spLocks noGrp="1"/>
          </p:cNvSpPr>
          <p:nvPr>
            <p:ph type="sldNum" sz="quarter" idx="12"/>
          </p:nvPr>
        </p:nvSpPr>
        <p:spPr/>
        <p:txBody>
          <a:bodyPr/>
          <a:lstStyle/>
          <a:p>
            <a:fld id="{E05D2077-89F6-432B-BE56-DF9F51AFF43C}" type="slidenum">
              <a:rPr lang="en-US" smtClean="0"/>
              <a:t>‹#›</a:t>
            </a:fld>
            <a:endParaRPr lang="en-US"/>
          </a:p>
        </p:txBody>
      </p:sp>
    </p:spTree>
    <p:extLst>
      <p:ext uri="{BB962C8B-B14F-4D97-AF65-F5344CB8AC3E}">
        <p14:creationId xmlns:p14="http://schemas.microsoft.com/office/powerpoint/2010/main" val="373447454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904DD-DBB8-43DB-ACC7-0EAE08E41AFA}"/>
              </a:ext>
            </a:extLst>
          </p:cNvPr>
          <p:cNvSpPr>
            <a:spLocks noGrp="1"/>
          </p:cNvSpPr>
          <p:nvPr>
            <p:ph type="dt" sz="half" idx="10"/>
          </p:nvPr>
        </p:nvSpPr>
        <p:spPr/>
        <p:txBody>
          <a:bodyPr/>
          <a:lstStyle/>
          <a:p>
            <a:fld id="{2250A0C1-FB10-4479-847B-90122C866E4B}" type="datetimeFigureOut">
              <a:rPr lang="en-US" smtClean="0"/>
              <a:t>12/22/2022</a:t>
            </a:fld>
            <a:endParaRPr lang="en-US"/>
          </a:p>
        </p:txBody>
      </p:sp>
      <p:sp>
        <p:nvSpPr>
          <p:cNvPr id="3" name="Footer Placeholder 2">
            <a:extLst>
              <a:ext uri="{FF2B5EF4-FFF2-40B4-BE49-F238E27FC236}">
                <a16:creationId xmlns:a16="http://schemas.microsoft.com/office/drawing/2014/main" id="{6931DA4F-149B-4F81-9615-4D6762975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A91439-518A-4AED-A2EC-F2B7199DFA45}"/>
              </a:ext>
            </a:extLst>
          </p:cNvPr>
          <p:cNvSpPr>
            <a:spLocks noGrp="1"/>
          </p:cNvSpPr>
          <p:nvPr>
            <p:ph type="sldNum" sz="quarter" idx="12"/>
          </p:nvPr>
        </p:nvSpPr>
        <p:spPr/>
        <p:txBody>
          <a:bodyPr/>
          <a:lstStyle/>
          <a:p>
            <a:fld id="{E05D2077-89F6-432B-BE56-DF9F51AFF43C}" type="slidenum">
              <a:rPr lang="en-US" smtClean="0"/>
              <a:t>‹#›</a:t>
            </a:fld>
            <a:endParaRPr lang="en-US"/>
          </a:p>
        </p:txBody>
      </p:sp>
    </p:spTree>
    <p:extLst>
      <p:ext uri="{BB962C8B-B14F-4D97-AF65-F5344CB8AC3E}">
        <p14:creationId xmlns:p14="http://schemas.microsoft.com/office/powerpoint/2010/main" val="39831340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7B0E3-5A2B-487A-AD20-1AB0DE69EE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F7F8AF-3B52-4123-B97E-328AF1B096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D2AF27-7590-4710-8B5E-7BE89F711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4DDB26-02F8-43E1-988B-78E7696BD901}"/>
              </a:ext>
            </a:extLst>
          </p:cNvPr>
          <p:cNvSpPr>
            <a:spLocks noGrp="1"/>
          </p:cNvSpPr>
          <p:nvPr>
            <p:ph type="dt" sz="half" idx="10"/>
          </p:nvPr>
        </p:nvSpPr>
        <p:spPr/>
        <p:txBody>
          <a:bodyPr/>
          <a:lstStyle/>
          <a:p>
            <a:fld id="{2250A0C1-FB10-4479-847B-90122C866E4B}" type="datetimeFigureOut">
              <a:rPr lang="en-US" smtClean="0"/>
              <a:t>12/22/2022</a:t>
            </a:fld>
            <a:endParaRPr lang="en-US"/>
          </a:p>
        </p:txBody>
      </p:sp>
      <p:sp>
        <p:nvSpPr>
          <p:cNvPr id="6" name="Footer Placeholder 5">
            <a:extLst>
              <a:ext uri="{FF2B5EF4-FFF2-40B4-BE49-F238E27FC236}">
                <a16:creationId xmlns:a16="http://schemas.microsoft.com/office/drawing/2014/main" id="{356D85E5-1BE5-4102-9018-A7F8744A29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27901B-7DC3-4BFD-BC64-31E05F7D2D15}"/>
              </a:ext>
            </a:extLst>
          </p:cNvPr>
          <p:cNvSpPr>
            <a:spLocks noGrp="1"/>
          </p:cNvSpPr>
          <p:nvPr>
            <p:ph type="sldNum" sz="quarter" idx="12"/>
          </p:nvPr>
        </p:nvSpPr>
        <p:spPr/>
        <p:txBody>
          <a:bodyPr/>
          <a:lstStyle/>
          <a:p>
            <a:fld id="{E05D2077-89F6-432B-BE56-DF9F51AFF43C}" type="slidenum">
              <a:rPr lang="en-US" smtClean="0"/>
              <a:t>‹#›</a:t>
            </a:fld>
            <a:endParaRPr lang="en-US"/>
          </a:p>
        </p:txBody>
      </p:sp>
    </p:spTree>
    <p:extLst>
      <p:ext uri="{BB962C8B-B14F-4D97-AF65-F5344CB8AC3E}">
        <p14:creationId xmlns:p14="http://schemas.microsoft.com/office/powerpoint/2010/main" val="398212604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F6D4-296C-4AAE-8B91-66DA91661D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02CF50-8358-4D03-95BC-73BF5B90E2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BA688D-9990-422B-9ABF-DEAAB81BA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D33C27-11AF-45D5-A989-78944DD8D20E}"/>
              </a:ext>
            </a:extLst>
          </p:cNvPr>
          <p:cNvSpPr>
            <a:spLocks noGrp="1"/>
          </p:cNvSpPr>
          <p:nvPr>
            <p:ph type="dt" sz="half" idx="10"/>
          </p:nvPr>
        </p:nvSpPr>
        <p:spPr/>
        <p:txBody>
          <a:bodyPr/>
          <a:lstStyle/>
          <a:p>
            <a:fld id="{2250A0C1-FB10-4479-847B-90122C866E4B}" type="datetimeFigureOut">
              <a:rPr lang="en-US" smtClean="0"/>
              <a:t>12/22/2022</a:t>
            </a:fld>
            <a:endParaRPr lang="en-US"/>
          </a:p>
        </p:txBody>
      </p:sp>
      <p:sp>
        <p:nvSpPr>
          <p:cNvPr id="6" name="Footer Placeholder 5">
            <a:extLst>
              <a:ext uri="{FF2B5EF4-FFF2-40B4-BE49-F238E27FC236}">
                <a16:creationId xmlns:a16="http://schemas.microsoft.com/office/drawing/2014/main" id="{6772895E-D9FF-48D2-9831-C8F88A92F7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72A75-FE29-425A-A9E6-42290FB260BC}"/>
              </a:ext>
            </a:extLst>
          </p:cNvPr>
          <p:cNvSpPr>
            <a:spLocks noGrp="1"/>
          </p:cNvSpPr>
          <p:nvPr>
            <p:ph type="sldNum" sz="quarter" idx="12"/>
          </p:nvPr>
        </p:nvSpPr>
        <p:spPr/>
        <p:txBody>
          <a:bodyPr/>
          <a:lstStyle/>
          <a:p>
            <a:fld id="{E05D2077-89F6-432B-BE56-DF9F51AFF43C}" type="slidenum">
              <a:rPr lang="en-US" smtClean="0"/>
              <a:t>‹#›</a:t>
            </a:fld>
            <a:endParaRPr lang="en-US"/>
          </a:p>
        </p:txBody>
      </p:sp>
    </p:spTree>
    <p:extLst>
      <p:ext uri="{BB962C8B-B14F-4D97-AF65-F5344CB8AC3E}">
        <p14:creationId xmlns:p14="http://schemas.microsoft.com/office/powerpoint/2010/main" val="84995554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74C417-9E93-470C-A69F-F93C44693E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5BEE6-41B0-4AC1-B691-43F6169D08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5F212-746B-4DF2-9581-9C8E594043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0A0C1-FB10-4479-847B-90122C866E4B}" type="datetimeFigureOut">
              <a:rPr lang="en-US" smtClean="0"/>
              <a:t>12/22/2022</a:t>
            </a:fld>
            <a:endParaRPr lang="en-US"/>
          </a:p>
        </p:txBody>
      </p:sp>
      <p:sp>
        <p:nvSpPr>
          <p:cNvPr id="5" name="Footer Placeholder 4">
            <a:extLst>
              <a:ext uri="{FF2B5EF4-FFF2-40B4-BE49-F238E27FC236}">
                <a16:creationId xmlns:a16="http://schemas.microsoft.com/office/drawing/2014/main" id="{EFF0F7D8-9634-4C58-9B8C-BB10796A01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7D6D60-3B8A-4EF1-9364-05E9EBE80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D2077-89F6-432B-BE56-DF9F51AFF43C}" type="slidenum">
              <a:rPr lang="en-US" smtClean="0"/>
              <a:t>‹#›</a:t>
            </a:fld>
            <a:endParaRPr lang="en-US"/>
          </a:p>
        </p:txBody>
      </p:sp>
    </p:spTree>
    <p:extLst>
      <p:ext uri="{BB962C8B-B14F-4D97-AF65-F5344CB8AC3E}">
        <p14:creationId xmlns:p14="http://schemas.microsoft.com/office/powerpoint/2010/main" val="2422893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towardsdatascience.com/an-introduction-to-surrogate-modeling-part-i-fundamentals-84697ce4d241" TargetMode="External"/><Relationship Id="rId4" Type="http://schemas.openxmlformats.org/officeDocument/2006/relationships/hyperlink" Target="https://news.aviation-safety.net/2010/05/10/report-flutter-caused-tailplane-failure-and-crash-of-grob-spn-prototyp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1.bin"/><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0AC5-0C1E-41BE-9C5C-0702BCBB00B6}"/>
              </a:ext>
            </a:extLst>
          </p:cNvPr>
          <p:cNvSpPr>
            <a:spLocks noGrp="1"/>
          </p:cNvSpPr>
          <p:nvPr>
            <p:ph type="ctrTitle"/>
          </p:nvPr>
        </p:nvSpPr>
        <p:spPr>
          <a:xfrm>
            <a:off x="945503" y="1408733"/>
            <a:ext cx="10300995" cy="2387600"/>
          </a:xfrm>
        </p:spPr>
        <p:txBody>
          <a:bodyPr>
            <a:normAutofit/>
          </a:bodyPr>
          <a:lstStyle/>
          <a:p>
            <a:r>
              <a:rPr lang="en-US" sz="3600" b="1" dirty="0">
                <a:solidFill>
                  <a:srgbClr val="2F159A"/>
                </a:solidFill>
                <a:latin typeface="Arial"/>
                <a:ea typeface="+mj-lt"/>
                <a:cs typeface="+mj-lt"/>
              </a:rPr>
              <a:t>Aeroelastic Properties Prediction of an Airfoil NACA 64A010 Using Deep Learning And Proper Orthogonal Decomposition Method</a:t>
            </a:r>
            <a:endParaRPr lang="en-US" b="1" dirty="0">
              <a:solidFill>
                <a:srgbClr val="2F159A"/>
              </a:solidFill>
              <a:latin typeface="Arial"/>
            </a:endParaRPr>
          </a:p>
        </p:txBody>
      </p:sp>
      <p:sp>
        <p:nvSpPr>
          <p:cNvPr id="3" name="Subtitle 2">
            <a:extLst>
              <a:ext uri="{FF2B5EF4-FFF2-40B4-BE49-F238E27FC236}">
                <a16:creationId xmlns:a16="http://schemas.microsoft.com/office/drawing/2014/main" id="{A9E8838D-8DD3-4327-8111-CF7DC7E0B7DC}"/>
              </a:ext>
            </a:extLst>
          </p:cNvPr>
          <p:cNvSpPr>
            <a:spLocks noGrp="1"/>
          </p:cNvSpPr>
          <p:nvPr>
            <p:ph type="subTitle" idx="1"/>
          </p:nvPr>
        </p:nvSpPr>
        <p:spPr>
          <a:xfrm>
            <a:off x="1524000" y="3994732"/>
            <a:ext cx="9144000" cy="1655762"/>
          </a:xfrm>
        </p:spPr>
        <p:txBody>
          <a:bodyPr vert="horz" lIns="91440" tIns="45720" rIns="91440" bIns="45720" rtlCol="0" anchor="t">
            <a:noAutofit/>
          </a:bodyPr>
          <a:lstStyle/>
          <a:p>
            <a:r>
              <a:rPr lang="en-US" sz="2800" b="1" err="1">
                <a:latin typeface="Arial"/>
                <a:cs typeface="Arial"/>
              </a:rPr>
              <a:t>Kukuh</a:t>
            </a:r>
            <a:r>
              <a:rPr lang="en-US" sz="2800" b="1">
                <a:latin typeface="Arial"/>
                <a:cs typeface="Arial"/>
              </a:rPr>
              <a:t> </a:t>
            </a:r>
            <a:r>
              <a:rPr lang="en-US" sz="2800" b="1" err="1">
                <a:latin typeface="Arial"/>
                <a:cs typeface="Arial"/>
              </a:rPr>
              <a:t>Iksan</a:t>
            </a:r>
            <a:r>
              <a:rPr lang="en-US" sz="2800" b="1">
                <a:latin typeface="Arial"/>
                <a:cs typeface="Arial"/>
              </a:rPr>
              <a:t> </a:t>
            </a:r>
            <a:r>
              <a:rPr lang="en-US" sz="2800" b="1" err="1">
                <a:latin typeface="Arial"/>
                <a:cs typeface="Arial"/>
              </a:rPr>
              <a:t>Musyahada</a:t>
            </a:r>
            <a:endParaRPr lang="en-US" sz="2800" b="1" err="1">
              <a:latin typeface="Arial" panose="020B0604020202020204" pitchFamily="34" charset="0"/>
              <a:cs typeface="Arial" panose="020B0604020202020204" pitchFamily="34" charset="0"/>
            </a:endParaRPr>
          </a:p>
          <a:p>
            <a:r>
              <a:rPr lang="en-US" sz="2000">
                <a:latin typeface="Arial"/>
                <a:cs typeface="Arial"/>
              </a:rPr>
              <a:t>13618045</a:t>
            </a:r>
            <a:endParaRPr lang="en-US" sz="200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21C703B0-5E76-48E2-8F07-B0684E3A554E}"/>
              </a:ext>
            </a:extLst>
          </p:cNvPr>
          <p:cNvCxnSpPr>
            <a:cxnSpLocks/>
          </p:cNvCxnSpPr>
          <p:nvPr/>
        </p:nvCxnSpPr>
        <p:spPr>
          <a:xfrm>
            <a:off x="595604" y="3895532"/>
            <a:ext cx="11000792" cy="0"/>
          </a:xfrm>
          <a:prstGeom prst="line">
            <a:avLst/>
          </a:prstGeom>
          <a:ln w="57150">
            <a:solidFill>
              <a:srgbClr val="2F159A"/>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29830E4-A406-491F-9094-4087DE11B36B}"/>
              </a:ext>
            </a:extLst>
          </p:cNvPr>
          <p:cNvSpPr txBox="1"/>
          <p:nvPr/>
        </p:nvSpPr>
        <p:spPr>
          <a:xfrm>
            <a:off x="289249" y="203498"/>
            <a:ext cx="4320073" cy="1200329"/>
          </a:xfrm>
          <a:prstGeom prst="rect">
            <a:avLst/>
          </a:prstGeom>
          <a:noFill/>
        </p:spPr>
        <p:txBody>
          <a:bodyPr wrap="square" lIns="91440" tIns="45720" rIns="91440" bIns="45720" rtlCol="0" anchor="t">
            <a:spAutoFit/>
          </a:bodyPr>
          <a:lstStyle/>
          <a:p>
            <a:r>
              <a:rPr lang="en-US" altLang="ko-KR" b="1" dirty="0" err="1">
                <a:latin typeface="Arial"/>
                <a:ea typeface="맑은 고딕"/>
                <a:cs typeface="Arial"/>
              </a:rPr>
              <a:t>Pembimbing</a:t>
            </a:r>
            <a:r>
              <a:rPr lang="en-US" altLang="ko-KR" b="1" dirty="0">
                <a:latin typeface="Arial"/>
                <a:ea typeface="맑은 고딕"/>
                <a:cs typeface="Arial"/>
              </a:rPr>
              <a:t> :</a:t>
            </a:r>
          </a:p>
          <a:p>
            <a:pPr marL="285750" indent="-285750">
              <a:buFont typeface="Arial"/>
              <a:buChar char="•"/>
            </a:pPr>
            <a:r>
              <a:rPr lang="en-US" dirty="0" err="1">
                <a:ea typeface="+mn-lt"/>
                <a:cs typeface="+mn-lt"/>
              </a:rPr>
              <a:t>Pramudita</a:t>
            </a:r>
            <a:r>
              <a:rPr lang="en-US" dirty="0">
                <a:ea typeface="+mn-lt"/>
                <a:cs typeface="+mn-lt"/>
              </a:rPr>
              <a:t> Satria </a:t>
            </a:r>
            <a:r>
              <a:rPr lang="en-US" dirty="0" err="1">
                <a:ea typeface="+mn-lt"/>
                <a:cs typeface="+mn-lt"/>
              </a:rPr>
              <a:t>Palar</a:t>
            </a:r>
            <a:r>
              <a:rPr lang="en-US" dirty="0">
                <a:ea typeface="+mn-lt"/>
                <a:cs typeface="+mn-lt"/>
              </a:rPr>
              <a:t>, </a:t>
            </a:r>
            <a:r>
              <a:rPr lang="en-US" dirty="0" err="1">
                <a:ea typeface="+mn-lt"/>
                <a:cs typeface="+mn-lt"/>
              </a:rPr>
              <a:t>Ph.D</a:t>
            </a:r>
            <a:endParaRPr lang="en-US" dirty="0">
              <a:ea typeface="+mn-lt"/>
              <a:cs typeface="+mn-lt"/>
            </a:endParaRPr>
          </a:p>
          <a:p>
            <a:pPr marL="285750" indent="-285750">
              <a:buFont typeface="Arial"/>
              <a:buChar char="•"/>
            </a:pPr>
            <a:r>
              <a:rPr lang="en-US" dirty="0" err="1">
                <a:ea typeface="+mn-lt"/>
                <a:cs typeface="+mn-lt"/>
              </a:rPr>
              <a:t>Lavi</a:t>
            </a:r>
            <a:r>
              <a:rPr lang="en-US" dirty="0">
                <a:ea typeface="+mn-lt"/>
                <a:cs typeface="+mn-lt"/>
              </a:rPr>
              <a:t> </a:t>
            </a:r>
            <a:r>
              <a:rPr lang="en-US" dirty="0" err="1">
                <a:ea typeface="+mn-lt"/>
                <a:cs typeface="+mn-lt"/>
              </a:rPr>
              <a:t>Rizki</a:t>
            </a:r>
            <a:r>
              <a:rPr lang="en-US" dirty="0">
                <a:ea typeface="+mn-lt"/>
                <a:cs typeface="+mn-lt"/>
              </a:rPr>
              <a:t> </a:t>
            </a:r>
            <a:r>
              <a:rPr lang="en-US" dirty="0" err="1">
                <a:ea typeface="+mn-lt"/>
                <a:cs typeface="+mn-lt"/>
              </a:rPr>
              <a:t>Zuhal</a:t>
            </a:r>
            <a:r>
              <a:rPr lang="en-US" dirty="0">
                <a:ea typeface="+mn-lt"/>
                <a:cs typeface="+mn-lt"/>
              </a:rPr>
              <a:t>, </a:t>
            </a:r>
            <a:r>
              <a:rPr lang="en-US" dirty="0" err="1">
                <a:ea typeface="+mn-lt"/>
                <a:cs typeface="+mn-lt"/>
              </a:rPr>
              <a:t>Ph.D</a:t>
            </a:r>
            <a:endParaRPr lang="en-US" dirty="0">
              <a:cs typeface="Calibri" panose="020F0502020204030204"/>
            </a:endParaRPr>
          </a:p>
          <a:p>
            <a:endParaRPr lang="en-US" dirty="0">
              <a:latin typeface="Arial" panose="020B0604020202020204" pitchFamily="34" charset="0"/>
              <a:cs typeface="Arial" panose="020B0604020202020204" pitchFamily="34" charset="0"/>
            </a:endParaRPr>
          </a:p>
        </p:txBody>
      </p:sp>
      <p:pic>
        <p:nvPicPr>
          <p:cNvPr id="8" name="Picture 7" descr="A picture containing gambling house, room&#10;&#10;Description generated with high confidence">
            <a:extLst>
              <a:ext uri="{FF2B5EF4-FFF2-40B4-BE49-F238E27FC236}">
                <a16:creationId xmlns:a16="http://schemas.microsoft.com/office/drawing/2014/main" id="{D5CB2BC6-5451-4CCF-955C-0EF03B04FB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85780" y="0"/>
            <a:ext cx="2006220" cy="1504665"/>
          </a:xfrm>
          <a:prstGeom prst="rect">
            <a:avLst/>
          </a:prstGeom>
        </p:spPr>
      </p:pic>
      <p:sp>
        <p:nvSpPr>
          <p:cNvPr id="9" name="TextBox 8">
            <a:extLst>
              <a:ext uri="{FF2B5EF4-FFF2-40B4-BE49-F238E27FC236}">
                <a16:creationId xmlns:a16="http://schemas.microsoft.com/office/drawing/2014/main" id="{52353864-733C-443D-8CA9-86BCF403EDB3}"/>
              </a:ext>
            </a:extLst>
          </p:cNvPr>
          <p:cNvSpPr txBox="1"/>
          <p:nvPr/>
        </p:nvSpPr>
        <p:spPr>
          <a:xfrm>
            <a:off x="3584121" y="5205067"/>
            <a:ext cx="5023758" cy="1015663"/>
          </a:xfrm>
          <a:prstGeom prst="rect">
            <a:avLst/>
          </a:prstGeom>
          <a:noFill/>
        </p:spPr>
        <p:txBody>
          <a:bodyPr wrap="square" rtlCol="0">
            <a:spAutoFit/>
          </a:bodyPr>
          <a:lstStyle/>
          <a:p>
            <a:pPr algn="ctr"/>
            <a:r>
              <a:rPr lang="en-US" sz="2000">
                <a:latin typeface="Arial" panose="020B0604020202020204" pitchFamily="34" charset="0"/>
              </a:rPr>
              <a:t>Program </a:t>
            </a:r>
            <a:r>
              <a:rPr lang="en-US" sz="2000" err="1">
                <a:latin typeface="Arial" panose="020B0604020202020204" pitchFamily="34" charset="0"/>
              </a:rPr>
              <a:t>Studi</a:t>
            </a:r>
            <a:r>
              <a:rPr lang="en-US" sz="2000">
                <a:latin typeface="Arial" panose="020B0604020202020204" pitchFamily="34" charset="0"/>
              </a:rPr>
              <a:t> Teknik </a:t>
            </a:r>
            <a:r>
              <a:rPr lang="en-US" sz="2000" err="1">
                <a:latin typeface="Arial" panose="020B0604020202020204" pitchFamily="34" charset="0"/>
              </a:rPr>
              <a:t>Dirgantara</a:t>
            </a:r>
            <a:endParaRPr lang="en-US" sz="2000">
              <a:latin typeface="Arial" panose="020B0604020202020204" pitchFamily="34" charset="0"/>
            </a:endParaRPr>
          </a:p>
          <a:p>
            <a:pPr algn="ctr"/>
            <a:r>
              <a:rPr lang="en-US" sz="2000" err="1">
                <a:latin typeface="Arial" panose="020B0604020202020204" pitchFamily="34" charset="0"/>
              </a:rPr>
              <a:t>Fakultas</a:t>
            </a:r>
            <a:r>
              <a:rPr lang="en-US" sz="2000">
                <a:latin typeface="Arial" panose="020B0604020202020204" pitchFamily="34" charset="0"/>
              </a:rPr>
              <a:t> Teknik </a:t>
            </a:r>
            <a:r>
              <a:rPr lang="en-US" sz="2000" err="1">
                <a:latin typeface="Arial" panose="020B0604020202020204" pitchFamily="34" charset="0"/>
              </a:rPr>
              <a:t>Mesin</a:t>
            </a:r>
            <a:r>
              <a:rPr lang="en-US" sz="2000">
                <a:latin typeface="Arial" panose="020B0604020202020204" pitchFamily="34" charset="0"/>
              </a:rPr>
              <a:t> dan </a:t>
            </a:r>
            <a:r>
              <a:rPr lang="en-US" sz="2000" err="1">
                <a:latin typeface="Arial" panose="020B0604020202020204" pitchFamily="34" charset="0"/>
              </a:rPr>
              <a:t>Dirgantara</a:t>
            </a:r>
            <a:endParaRPr lang="en-US" sz="2000">
              <a:latin typeface="Arial" panose="020B0604020202020204" pitchFamily="34" charset="0"/>
            </a:endParaRPr>
          </a:p>
          <a:p>
            <a:pPr algn="ctr"/>
            <a:r>
              <a:rPr lang="en-US" sz="2000" err="1">
                <a:latin typeface="Arial" panose="020B0604020202020204" pitchFamily="34" charset="0"/>
              </a:rPr>
              <a:t>Institut</a:t>
            </a:r>
            <a:r>
              <a:rPr lang="en-US" sz="2000">
                <a:latin typeface="Arial" panose="020B0604020202020204" pitchFamily="34" charset="0"/>
              </a:rPr>
              <a:t> </a:t>
            </a:r>
            <a:r>
              <a:rPr lang="en-US" sz="2000" err="1">
                <a:latin typeface="Arial" panose="020B0604020202020204" pitchFamily="34" charset="0"/>
              </a:rPr>
              <a:t>Teknologi</a:t>
            </a:r>
            <a:r>
              <a:rPr lang="en-US" sz="2000">
                <a:latin typeface="Arial" panose="020B0604020202020204" pitchFamily="34" charset="0"/>
              </a:rPr>
              <a:t> Bandung</a:t>
            </a:r>
          </a:p>
        </p:txBody>
      </p:sp>
    </p:spTree>
    <p:extLst>
      <p:ext uri="{BB962C8B-B14F-4D97-AF65-F5344CB8AC3E}">
        <p14:creationId xmlns:p14="http://schemas.microsoft.com/office/powerpoint/2010/main" val="4033905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31" name="TextBox 30">
            <a:extLst>
              <a:ext uri="{FF2B5EF4-FFF2-40B4-BE49-F238E27FC236}">
                <a16:creationId xmlns:a16="http://schemas.microsoft.com/office/drawing/2014/main" id="{E3F644CA-44A3-47EE-A623-7A3970D2A200}"/>
              </a:ext>
            </a:extLst>
          </p:cNvPr>
          <p:cNvSpPr txBox="1"/>
          <p:nvPr/>
        </p:nvSpPr>
        <p:spPr>
          <a:xfrm>
            <a:off x="10527032" y="621510"/>
            <a:ext cx="1653536" cy="646331"/>
          </a:xfrm>
          <a:prstGeom prst="rect">
            <a:avLst/>
          </a:prstGeom>
          <a:noFill/>
          <a:ln w="19050">
            <a:noFill/>
          </a:ln>
        </p:spPr>
        <p:txBody>
          <a:bodyPr wrap="square" lIns="91440" tIns="45720" rIns="91440" bIns="45720" rtlCol="0" anchor="t">
            <a:spAutoFit/>
          </a:bodyPr>
          <a:lstStyle/>
          <a:p>
            <a:pPr algn="ctr"/>
            <a:r>
              <a:rPr lang="en-US" b="1" dirty="0">
                <a:solidFill>
                  <a:srgbClr val="2F159A"/>
                </a:solidFill>
                <a:latin typeface="Arial"/>
                <a:cs typeface="Arial"/>
              </a:rPr>
              <a:t>Processing Data</a:t>
            </a:r>
            <a:endParaRPr lang="en-US" b="1" dirty="0">
              <a:solidFill>
                <a:srgbClr val="2F159A"/>
              </a:solidFill>
              <a:latin typeface="Arial" panose="020B0604020202020204" pitchFamily="34" charset="0"/>
              <a:cs typeface="Arial" panose="020B0604020202020204" pitchFamily="34" charset="0"/>
            </a:endParaRPr>
          </a:p>
        </p:txBody>
      </p:sp>
      <p:sp>
        <p:nvSpPr>
          <p:cNvPr id="11" name="Slide Number Placeholder 10">
            <a:extLst>
              <a:ext uri="{FF2B5EF4-FFF2-40B4-BE49-F238E27FC236}">
                <a16:creationId xmlns:a16="http://schemas.microsoft.com/office/drawing/2014/main" id="{0D142CCE-D957-7DC1-6CBA-13460D172C61}"/>
              </a:ext>
            </a:extLst>
          </p:cNvPr>
          <p:cNvSpPr>
            <a:spLocks noGrp="1"/>
          </p:cNvSpPr>
          <p:nvPr>
            <p:ph type="sldNum" sz="quarter" idx="12"/>
          </p:nvPr>
        </p:nvSpPr>
        <p:spPr/>
        <p:txBody>
          <a:bodyPr/>
          <a:lstStyle/>
          <a:p>
            <a:fld id="{E05D2077-89F6-432B-BE56-DF9F51AFF43C}" type="slidenum">
              <a:rPr lang="en-US" smtClean="0"/>
              <a:t>10</a:t>
            </a:fld>
            <a:endParaRPr lang="en-US"/>
          </a:p>
        </p:txBody>
      </p:sp>
      <p:sp>
        <p:nvSpPr>
          <p:cNvPr id="12" name="TextBox 3">
            <a:extLst>
              <a:ext uri="{FF2B5EF4-FFF2-40B4-BE49-F238E27FC236}">
                <a16:creationId xmlns:a16="http://schemas.microsoft.com/office/drawing/2014/main" id="{4A2BA290-4D56-1635-64E3-427C9A0A3D2C}"/>
              </a:ext>
            </a:extLst>
          </p:cNvPr>
          <p:cNvSpPr txBox="1"/>
          <p:nvPr/>
        </p:nvSpPr>
        <p:spPr>
          <a:xfrm>
            <a:off x="189009" y="1006198"/>
            <a:ext cx="36909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2F159A"/>
                </a:solidFill>
                <a:latin typeface="Arial"/>
                <a:cs typeface="Calibri"/>
              </a:rPr>
              <a:t>Rescale The Data</a:t>
            </a:r>
            <a:endParaRPr lang="en-US" sz="1600" b="1" dirty="0">
              <a:solidFill>
                <a:srgbClr val="2F159A"/>
              </a:solidFill>
              <a:latin typeface="Arial"/>
              <a:cs typeface="Arial"/>
            </a:endParaRPr>
          </a:p>
        </p:txBody>
      </p:sp>
      <p:pic>
        <p:nvPicPr>
          <p:cNvPr id="15" name="Picture 14" descr="A picture containing text, antenna&#10;&#10;Description automatically generated">
            <a:extLst>
              <a:ext uri="{FF2B5EF4-FFF2-40B4-BE49-F238E27FC236}">
                <a16:creationId xmlns:a16="http://schemas.microsoft.com/office/drawing/2014/main" id="{D2B53887-F2E5-8847-FF04-E632CE6DDA74}"/>
              </a:ext>
            </a:extLst>
          </p:cNvPr>
          <p:cNvPicPr>
            <a:picLocks noChangeAspect="1"/>
          </p:cNvPicPr>
          <p:nvPr/>
        </p:nvPicPr>
        <p:blipFill>
          <a:blip r:embed="rId3"/>
          <a:stretch>
            <a:fillRect/>
          </a:stretch>
        </p:blipFill>
        <p:spPr>
          <a:xfrm>
            <a:off x="189010" y="5408538"/>
            <a:ext cx="4768002" cy="1331054"/>
          </a:xfrm>
          <a:prstGeom prst="rect">
            <a:avLst/>
          </a:prstGeom>
        </p:spPr>
      </p:pic>
      <p:sp>
        <p:nvSpPr>
          <p:cNvPr id="16" name="TextBox 10">
            <a:extLst>
              <a:ext uri="{FF2B5EF4-FFF2-40B4-BE49-F238E27FC236}">
                <a16:creationId xmlns:a16="http://schemas.microsoft.com/office/drawing/2014/main" id="{5AD39751-60BE-5634-5B4B-5379D465E092}"/>
              </a:ext>
            </a:extLst>
          </p:cNvPr>
          <p:cNvSpPr txBox="1"/>
          <p:nvPr/>
        </p:nvSpPr>
        <p:spPr>
          <a:xfrm>
            <a:off x="392892" y="6501988"/>
            <a:ext cx="6016902" cy="307777"/>
          </a:xfrm>
          <a:prstGeom prst="rect">
            <a:avLst/>
          </a:prstGeom>
          <a:noFill/>
        </p:spPr>
        <p:txBody>
          <a:bodyPr wrap="square" lIns="91440" tIns="45720" rIns="91440" bIns="45720" rtlCol="0" anchor="t">
            <a:spAutoFit/>
          </a:bodyPr>
          <a:lstStyle/>
          <a:p>
            <a:r>
              <a:rPr lang="en-US" sz="1400" b="1">
                <a:ea typeface="+mn-lt"/>
                <a:cs typeface="+mn-lt"/>
              </a:rPr>
              <a:t>Eq6: The Multiplier Formulation</a:t>
            </a:r>
            <a:endParaRPr lang="en-US"/>
          </a:p>
        </p:txBody>
      </p:sp>
      <p:pic>
        <p:nvPicPr>
          <p:cNvPr id="18" name="Picture 11" descr="Chart, histogram&#10;&#10;Description automatically generated">
            <a:extLst>
              <a:ext uri="{FF2B5EF4-FFF2-40B4-BE49-F238E27FC236}">
                <a16:creationId xmlns:a16="http://schemas.microsoft.com/office/drawing/2014/main" id="{278BA81B-FAA7-B303-C07C-8DDE4ADCB436}"/>
              </a:ext>
            </a:extLst>
          </p:cNvPr>
          <p:cNvPicPr>
            <a:picLocks noChangeAspect="1"/>
          </p:cNvPicPr>
          <p:nvPr/>
        </p:nvPicPr>
        <p:blipFill>
          <a:blip r:embed="rId4"/>
          <a:stretch>
            <a:fillRect/>
          </a:stretch>
        </p:blipFill>
        <p:spPr>
          <a:xfrm>
            <a:off x="189009" y="1469725"/>
            <a:ext cx="4607588" cy="3174758"/>
          </a:xfrm>
          <a:prstGeom prst="rect">
            <a:avLst/>
          </a:prstGeom>
        </p:spPr>
      </p:pic>
      <p:sp>
        <p:nvSpPr>
          <p:cNvPr id="19" name="TextBox 12">
            <a:extLst>
              <a:ext uri="{FF2B5EF4-FFF2-40B4-BE49-F238E27FC236}">
                <a16:creationId xmlns:a16="http://schemas.microsoft.com/office/drawing/2014/main" id="{CB2481BE-598D-783C-D332-B524F14E491F}"/>
              </a:ext>
            </a:extLst>
          </p:cNvPr>
          <p:cNvSpPr txBox="1"/>
          <p:nvPr/>
        </p:nvSpPr>
        <p:spPr>
          <a:xfrm>
            <a:off x="411885" y="5045311"/>
            <a:ext cx="6016902" cy="307777"/>
          </a:xfrm>
          <a:prstGeom prst="rect">
            <a:avLst/>
          </a:prstGeom>
          <a:noFill/>
        </p:spPr>
        <p:txBody>
          <a:bodyPr wrap="square" lIns="91440" tIns="45720" rIns="91440" bIns="45720" rtlCol="0" anchor="t">
            <a:spAutoFit/>
          </a:bodyPr>
          <a:lstStyle/>
          <a:p>
            <a:r>
              <a:rPr lang="en-US" sz="1400" b="1" dirty="0">
                <a:ea typeface="+mn-lt"/>
                <a:cs typeface="+mn-lt"/>
              </a:rPr>
              <a:t>Fig8: Data of Training </a:t>
            </a:r>
            <a:r>
              <a:rPr lang="en-US" sz="1400" b="1" dirty="0" err="1">
                <a:ea typeface="+mn-lt"/>
                <a:cs typeface="+mn-lt"/>
              </a:rPr>
              <a:t>Targer</a:t>
            </a:r>
            <a:r>
              <a:rPr lang="en-US" sz="1400" b="1" dirty="0">
                <a:ea typeface="+mn-lt"/>
                <a:cs typeface="+mn-lt"/>
              </a:rPr>
              <a:t> of POD Models</a:t>
            </a:r>
            <a:endParaRPr lang="en-US" dirty="0"/>
          </a:p>
        </p:txBody>
      </p:sp>
      <p:cxnSp>
        <p:nvCxnSpPr>
          <p:cNvPr id="20" name="Straight Connector 16">
            <a:extLst>
              <a:ext uri="{FF2B5EF4-FFF2-40B4-BE49-F238E27FC236}">
                <a16:creationId xmlns:a16="http://schemas.microsoft.com/office/drawing/2014/main" id="{0A4A010F-C76B-F8E3-B16D-E5D11F0C8780}"/>
              </a:ext>
            </a:extLst>
          </p:cNvPr>
          <p:cNvCxnSpPr>
            <a:cxnSpLocks/>
          </p:cNvCxnSpPr>
          <p:nvPr/>
        </p:nvCxnSpPr>
        <p:spPr>
          <a:xfrm>
            <a:off x="5016913" y="953039"/>
            <a:ext cx="0" cy="5403311"/>
          </a:xfrm>
          <a:prstGeom prst="line">
            <a:avLst/>
          </a:prstGeom>
          <a:ln w="28575">
            <a:solidFill>
              <a:srgbClr val="2F159A"/>
            </a:solidFill>
          </a:ln>
        </p:spPr>
        <p:style>
          <a:lnRef idx="1">
            <a:schemeClr val="dk1"/>
          </a:lnRef>
          <a:fillRef idx="0">
            <a:schemeClr val="dk1"/>
          </a:fillRef>
          <a:effectRef idx="0">
            <a:schemeClr val="dk1"/>
          </a:effectRef>
          <a:fontRef idx="minor">
            <a:schemeClr val="tx1"/>
          </a:fontRef>
        </p:style>
      </p:cxnSp>
      <p:sp>
        <p:nvSpPr>
          <p:cNvPr id="21" name="TextBox 4">
            <a:extLst>
              <a:ext uri="{FF2B5EF4-FFF2-40B4-BE49-F238E27FC236}">
                <a16:creationId xmlns:a16="http://schemas.microsoft.com/office/drawing/2014/main" id="{A06ABA5F-5DEE-198D-8E73-6C4BE39D836B}"/>
              </a:ext>
            </a:extLst>
          </p:cNvPr>
          <p:cNvSpPr txBox="1"/>
          <p:nvPr/>
        </p:nvSpPr>
        <p:spPr>
          <a:xfrm>
            <a:off x="5296788" y="990809"/>
            <a:ext cx="23251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2F159A"/>
                </a:solidFill>
                <a:latin typeface="Arial"/>
                <a:cs typeface="Calibri"/>
              </a:rPr>
              <a:t>Train The Models</a:t>
            </a:r>
          </a:p>
        </p:txBody>
      </p:sp>
      <p:sp>
        <p:nvSpPr>
          <p:cNvPr id="22" name="TextBox 10">
            <a:extLst>
              <a:ext uri="{FF2B5EF4-FFF2-40B4-BE49-F238E27FC236}">
                <a16:creationId xmlns:a16="http://schemas.microsoft.com/office/drawing/2014/main" id="{D43060D6-8F90-D6B6-4C05-0912A7F5A565}"/>
              </a:ext>
            </a:extLst>
          </p:cNvPr>
          <p:cNvSpPr txBox="1"/>
          <p:nvPr/>
        </p:nvSpPr>
        <p:spPr>
          <a:xfrm>
            <a:off x="5076815" y="1409665"/>
            <a:ext cx="28283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2F159A"/>
                </a:solidFill>
                <a:latin typeface="Arial"/>
                <a:cs typeface="Calibri"/>
              </a:rPr>
              <a:t>Multiplier/Scaler Models</a:t>
            </a:r>
          </a:p>
        </p:txBody>
      </p:sp>
      <p:sp>
        <p:nvSpPr>
          <p:cNvPr id="23" name="TextBox 12">
            <a:extLst>
              <a:ext uri="{FF2B5EF4-FFF2-40B4-BE49-F238E27FC236}">
                <a16:creationId xmlns:a16="http://schemas.microsoft.com/office/drawing/2014/main" id="{50A803AC-7E28-9485-3B2E-A3D38755861D}"/>
              </a:ext>
            </a:extLst>
          </p:cNvPr>
          <p:cNvSpPr txBox="1"/>
          <p:nvPr/>
        </p:nvSpPr>
        <p:spPr>
          <a:xfrm>
            <a:off x="5143354" y="1863080"/>
            <a:ext cx="333890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The input is </a:t>
            </a:r>
            <a:r>
              <a:rPr lang="en-US" b="1" dirty="0" err="1">
                <a:cs typeface="Calibri" panose="020F0502020204030204"/>
              </a:rPr>
              <a:t>mach</a:t>
            </a:r>
            <a:r>
              <a:rPr lang="en-US" b="1" dirty="0">
                <a:cs typeface="Calibri" panose="020F0502020204030204"/>
              </a:rPr>
              <a:t> number and </a:t>
            </a:r>
            <a:r>
              <a:rPr lang="en-US" b="1" dirty="0" err="1">
                <a:cs typeface="Calibri" panose="020F0502020204030204"/>
              </a:rPr>
              <a:t>vf</a:t>
            </a:r>
            <a:r>
              <a:rPr lang="en-US" b="1" dirty="0">
                <a:cs typeface="Calibri" panose="020F0502020204030204"/>
              </a:rPr>
              <a:t> value</a:t>
            </a:r>
          </a:p>
          <a:p>
            <a:pPr marL="285750" indent="-285750">
              <a:buFont typeface="Arial"/>
              <a:buChar char="•"/>
            </a:pPr>
            <a:r>
              <a:rPr lang="en-US" dirty="0">
                <a:cs typeface="Calibri" panose="020F0502020204030204"/>
              </a:rPr>
              <a:t>The output is </a:t>
            </a:r>
            <a:r>
              <a:rPr lang="en-US" b="1" dirty="0">
                <a:cs typeface="Calibri" panose="020F0502020204030204"/>
              </a:rPr>
              <a:t>the scaler/multiplier constant</a:t>
            </a:r>
          </a:p>
          <a:p>
            <a:pPr marL="285750" indent="-285750">
              <a:buFont typeface="Arial"/>
              <a:buChar char="•"/>
            </a:pPr>
            <a:r>
              <a:rPr lang="en-US" dirty="0">
                <a:cs typeface="Calibri" panose="020F0502020204030204"/>
              </a:rPr>
              <a:t>Trained for </a:t>
            </a:r>
            <a:r>
              <a:rPr lang="en-US" b="1" dirty="0">
                <a:cs typeface="Calibri" panose="020F0502020204030204"/>
              </a:rPr>
              <a:t>1000 epochs</a:t>
            </a:r>
          </a:p>
          <a:p>
            <a:pPr marL="285750" indent="-285750">
              <a:buFont typeface="Arial"/>
              <a:buChar char="•"/>
            </a:pPr>
            <a:r>
              <a:rPr lang="en-US" dirty="0">
                <a:cs typeface="Calibri" panose="020F0502020204030204"/>
              </a:rPr>
              <a:t>Used the same construction as POD Models for simplicity</a:t>
            </a:r>
          </a:p>
          <a:p>
            <a:pPr marL="285750" indent="-285750">
              <a:buFont typeface="Arial"/>
              <a:buChar char="•"/>
            </a:pPr>
            <a:endParaRPr lang="en-US" dirty="0">
              <a:cs typeface="Calibri" panose="020F0502020204030204"/>
            </a:endParaRPr>
          </a:p>
        </p:txBody>
      </p:sp>
      <p:sp>
        <p:nvSpPr>
          <p:cNvPr id="25" name="TextBox 11">
            <a:extLst>
              <a:ext uri="{FF2B5EF4-FFF2-40B4-BE49-F238E27FC236}">
                <a16:creationId xmlns:a16="http://schemas.microsoft.com/office/drawing/2014/main" id="{AF6F7BC4-0C30-9DBB-63D8-28A5BA4B61A3}"/>
              </a:ext>
            </a:extLst>
          </p:cNvPr>
          <p:cNvSpPr txBox="1"/>
          <p:nvPr/>
        </p:nvSpPr>
        <p:spPr>
          <a:xfrm>
            <a:off x="8560566" y="1469725"/>
            <a:ext cx="23251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2F159A"/>
                </a:solidFill>
                <a:latin typeface="Arial"/>
                <a:cs typeface="Calibri"/>
              </a:rPr>
              <a:t>POD Models</a:t>
            </a:r>
          </a:p>
        </p:txBody>
      </p:sp>
      <p:sp>
        <p:nvSpPr>
          <p:cNvPr id="33" name="TextBox 14">
            <a:extLst>
              <a:ext uri="{FF2B5EF4-FFF2-40B4-BE49-F238E27FC236}">
                <a16:creationId xmlns:a16="http://schemas.microsoft.com/office/drawing/2014/main" id="{FC0E4930-C825-A282-B6C3-4AE0ED134896}"/>
              </a:ext>
            </a:extLst>
          </p:cNvPr>
          <p:cNvSpPr txBox="1"/>
          <p:nvPr/>
        </p:nvSpPr>
        <p:spPr>
          <a:xfrm>
            <a:off x="8494027" y="1866322"/>
            <a:ext cx="373029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The input is </a:t>
            </a:r>
            <a:r>
              <a:rPr lang="en-US" b="1" dirty="0" err="1">
                <a:cs typeface="Calibri" panose="020F0502020204030204"/>
              </a:rPr>
              <a:t>mach</a:t>
            </a:r>
            <a:r>
              <a:rPr lang="en-US" b="1" dirty="0">
                <a:cs typeface="Calibri" panose="020F0502020204030204"/>
              </a:rPr>
              <a:t> number and </a:t>
            </a:r>
            <a:r>
              <a:rPr lang="en-US" b="1" dirty="0" err="1">
                <a:cs typeface="Calibri" panose="020F0502020204030204"/>
              </a:rPr>
              <a:t>vf</a:t>
            </a:r>
            <a:r>
              <a:rPr lang="en-US" b="1" dirty="0">
                <a:cs typeface="Calibri" panose="020F0502020204030204"/>
              </a:rPr>
              <a:t> value</a:t>
            </a:r>
          </a:p>
          <a:p>
            <a:pPr marL="285750" indent="-285750">
              <a:buFont typeface="Arial"/>
              <a:buChar char="•"/>
            </a:pPr>
            <a:r>
              <a:rPr lang="en-US" dirty="0">
                <a:cs typeface="Calibri" panose="020F0502020204030204"/>
              </a:rPr>
              <a:t>The output is </a:t>
            </a:r>
            <a:r>
              <a:rPr lang="en-US" b="1" dirty="0">
                <a:cs typeface="Calibri" panose="020F0502020204030204"/>
              </a:rPr>
              <a:t>the POD coefficients</a:t>
            </a:r>
          </a:p>
          <a:p>
            <a:pPr marL="285750" indent="-285750">
              <a:buFont typeface="Arial"/>
              <a:buChar char="•"/>
            </a:pPr>
            <a:r>
              <a:rPr lang="en-US" dirty="0">
                <a:ea typeface="+mn-lt"/>
                <a:cs typeface="+mn-lt"/>
              </a:rPr>
              <a:t>Trained for </a:t>
            </a:r>
            <a:r>
              <a:rPr lang="en-US" b="1" dirty="0">
                <a:ea typeface="+mn-lt"/>
                <a:cs typeface="+mn-lt"/>
              </a:rPr>
              <a:t>1000 epochs</a:t>
            </a:r>
          </a:p>
          <a:p>
            <a:pPr marL="285750" indent="-285750">
              <a:buFont typeface="Arial"/>
              <a:buChar char="•"/>
            </a:pPr>
            <a:r>
              <a:rPr lang="en-US" dirty="0">
                <a:ea typeface="+mn-lt"/>
                <a:cs typeface="+mn-lt"/>
              </a:rPr>
              <a:t>Tuned with </a:t>
            </a:r>
            <a:r>
              <a:rPr lang="en-US" b="1" dirty="0" err="1">
                <a:ea typeface="+mn-lt"/>
                <a:cs typeface="+mn-lt"/>
              </a:rPr>
              <a:t>keras_tuner</a:t>
            </a:r>
            <a:endParaRPr lang="en-US" b="1" dirty="0">
              <a:ea typeface="+mn-lt"/>
              <a:cs typeface="+mn-lt"/>
            </a:endParaRPr>
          </a:p>
        </p:txBody>
      </p:sp>
      <p:sp>
        <p:nvSpPr>
          <p:cNvPr id="34" name="TextBox 15">
            <a:extLst>
              <a:ext uri="{FF2B5EF4-FFF2-40B4-BE49-F238E27FC236}">
                <a16:creationId xmlns:a16="http://schemas.microsoft.com/office/drawing/2014/main" id="{7A42ED39-C082-00C7-1BF9-249C85603868}"/>
              </a:ext>
            </a:extLst>
          </p:cNvPr>
          <p:cNvSpPr txBox="1"/>
          <p:nvPr/>
        </p:nvSpPr>
        <p:spPr>
          <a:xfrm>
            <a:off x="6370203" y="4026345"/>
            <a:ext cx="21238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cs typeface="Calibri"/>
              </a:rPr>
              <a:t>Tuning Parameter</a:t>
            </a:r>
          </a:p>
        </p:txBody>
      </p:sp>
      <p:sp>
        <p:nvSpPr>
          <p:cNvPr id="35" name="TextBox 16">
            <a:extLst>
              <a:ext uri="{FF2B5EF4-FFF2-40B4-BE49-F238E27FC236}">
                <a16:creationId xmlns:a16="http://schemas.microsoft.com/office/drawing/2014/main" id="{A43969E8-2AC5-4555-6EAA-72C21FB97075}"/>
              </a:ext>
            </a:extLst>
          </p:cNvPr>
          <p:cNvSpPr txBox="1"/>
          <p:nvPr/>
        </p:nvSpPr>
        <p:spPr>
          <a:xfrm>
            <a:off x="5200750" y="4414820"/>
            <a:ext cx="516549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Tuned using </a:t>
            </a:r>
            <a:r>
              <a:rPr lang="en-US" b="1" dirty="0">
                <a:cs typeface="Calibri" panose="020F0502020204030204"/>
              </a:rPr>
              <a:t>random search</a:t>
            </a:r>
          </a:p>
          <a:p>
            <a:pPr marL="285750" indent="-285750">
              <a:buFont typeface="Arial"/>
              <a:buChar char="•"/>
            </a:pPr>
            <a:r>
              <a:rPr lang="en-US" dirty="0">
                <a:cs typeface="Calibri" panose="020F0502020204030204"/>
              </a:rPr>
              <a:t>Maximum Layer = 6, step = 1.</a:t>
            </a:r>
          </a:p>
          <a:p>
            <a:pPr marL="285750" indent="-285750">
              <a:buFont typeface="Arial"/>
              <a:buChar char="•"/>
            </a:pPr>
            <a:r>
              <a:rPr lang="en-US" dirty="0">
                <a:ea typeface="+mn-lt"/>
                <a:cs typeface="+mn-lt"/>
              </a:rPr>
              <a:t>Maximum Neuron = 600, step = 100.</a:t>
            </a:r>
          </a:p>
          <a:p>
            <a:pPr marL="285750" indent="-285750">
              <a:buFont typeface="Arial"/>
              <a:buChar char="•"/>
            </a:pPr>
            <a:r>
              <a:rPr lang="en-US" dirty="0">
                <a:ea typeface="+mn-lt"/>
                <a:cs typeface="+mn-lt"/>
              </a:rPr>
              <a:t>Tuning Epochs = 100, step = 1.</a:t>
            </a:r>
          </a:p>
          <a:p>
            <a:pPr marL="285750" indent="-285750">
              <a:buFont typeface="Arial"/>
              <a:buChar char="•"/>
            </a:pPr>
            <a:r>
              <a:rPr lang="en-US" dirty="0">
                <a:ea typeface="+mn-lt"/>
                <a:cs typeface="+mn-lt"/>
              </a:rPr>
              <a:t>Loss Function = MAE</a:t>
            </a:r>
          </a:p>
          <a:p>
            <a:pPr marL="285750" indent="-285750">
              <a:buFont typeface="Arial"/>
              <a:buChar char="•"/>
            </a:pPr>
            <a:r>
              <a:rPr lang="en-US" dirty="0">
                <a:ea typeface="+mn-lt"/>
                <a:cs typeface="+mn-lt"/>
              </a:rPr>
              <a:t>Activation choices = linear or rectified linear (</a:t>
            </a:r>
            <a:r>
              <a:rPr lang="en-US" dirty="0" err="1">
                <a:ea typeface="+mn-lt"/>
                <a:cs typeface="+mn-lt"/>
              </a:rPr>
              <a:t>ReLu</a:t>
            </a:r>
            <a:r>
              <a:rPr lang="en-US" dirty="0">
                <a:ea typeface="+mn-lt"/>
                <a:cs typeface="+mn-lt"/>
              </a:rPr>
              <a:t>)</a:t>
            </a:r>
          </a:p>
          <a:p>
            <a:pPr marL="285750" indent="-285750">
              <a:buFont typeface="Arial"/>
              <a:buChar char="•"/>
            </a:pPr>
            <a:r>
              <a:rPr lang="en-US" dirty="0">
                <a:ea typeface="+mn-lt"/>
                <a:cs typeface="+mn-lt"/>
              </a:rPr>
              <a:t>Other properties will be left default</a:t>
            </a:r>
          </a:p>
          <a:p>
            <a:pPr marL="285750" indent="-285750">
              <a:buFont typeface="Arial"/>
              <a:buChar char="•"/>
            </a:pPr>
            <a:endParaRPr lang="en-US" dirty="0">
              <a:ea typeface="+mn-lt"/>
              <a:cs typeface="+mn-lt"/>
            </a:endParaRPr>
          </a:p>
        </p:txBody>
      </p:sp>
    </p:spTree>
    <p:extLst>
      <p:ext uri="{BB962C8B-B14F-4D97-AF65-F5344CB8AC3E}">
        <p14:creationId xmlns:p14="http://schemas.microsoft.com/office/powerpoint/2010/main" val="189467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5" name="TextBox 4">
            <a:extLst>
              <a:ext uri="{FF2B5EF4-FFF2-40B4-BE49-F238E27FC236}">
                <a16:creationId xmlns:a16="http://schemas.microsoft.com/office/drawing/2014/main" id="{7DBF810A-3C75-D8FA-4FF3-C76C5F860E38}"/>
              </a:ext>
            </a:extLst>
          </p:cNvPr>
          <p:cNvSpPr txBox="1"/>
          <p:nvPr/>
        </p:nvSpPr>
        <p:spPr>
          <a:xfrm>
            <a:off x="10856056" y="570634"/>
            <a:ext cx="23251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2F159A"/>
                </a:solidFill>
                <a:latin typeface="Arial"/>
                <a:cs typeface="Calibri"/>
              </a:rPr>
              <a:t>Training</a:t>
            </a:r>
          </a:p>
        </p:txBody>
      </p:sp>
      <p:sp>
        <p:nvSpPr>
          <p:cNvPr id="10" name="TextBox 9">
            <a:extLst>
              <a:ext uri="{FF2B5EF4-FFF2-40B4-BE49-F238E27FC236}">
                <a16:creationId xmlns:a16="http://schemas.microsoft.com/office/drawing/2014/main" id="{D5D9AF14-EAFF-DF5C-1C31-7F810DD779B4}"/>
              </a:ext>
            </a:extLst>
          </p:cNvPr>
          <p:cNvSpPr txBox="1"/>
          <p:nvPr/>
        </p:nvSpPr>
        <p:spPr>
          <a:xfrm>
            <a:off x="29760" y="588127"/>
            <a:ext cx="23251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cs typeface="Calibri"/>
              </a:rPr>
              <a:t>Model Construction</a:t>
            </a:r>
          </a:p>
        </p:txBody>
      </p:sp>
      <p:graphicFrame>
        <p:nvGraphicFramePr>
          <p:cNvPr id="12" name="Table 12">
            <a:extLst>
              <a:ext uri="{FF2B5EF4-FFF2-40B4-BE49-F238E27FC236}">
                <a16:creationId xmlns:a16="http://schemas.microsoft.com/office/drawing/2014/main" id="{A4C30C1A-823B-1A7F-4151-C3F44E17B78A}"/>
              </a:ext>
            </a:extLst>
          </p:cNvPr>
          <p:cNvGraphicFramePr>
            <a:graphicFrameLocks noGrp="1"/>
          </p:cNvGraphicFramePr>
          <p:nvPr>
            <p:extLst>
              <p:ext uri="{D42A27DB-BD31-4B8C-83A1-F6EECF244321}">
                <p14:modId xmlns:p14="http://schemas.microsoft.com/office/powerpoint/2010/main" val="3277448761"/>
              </p:ext>
            </p:extLst>
          </p:nvPr>
        </p:nvGraphicFramePr>
        <p:xfrm>
          <a:off x="441928" y="1110366"/>
          <a:ext cx="8168672" cy="2215086"/>
        </p:xfrm>
        <a:graphic>
          <a:graphicData uri="http://schemas.openxmlformats.org/drawingml/2006/table">
            <a:tbl>
              <a:tblPr firstRow="1" bandRow="1">
                <a:tableStyleId>{5C22544A-7EE6-4342-B048-85BDC9FD1C3A}</a:tableStyleId>
              </a:tblPr>
              <a:tblGrid>
                <a:gridCol w="2042168">
                  <a:extLst>
                    <a:ext uri="{9D8B030D-6E8A-4147-A177-3AD203B41FA5}">
                      <a16:colId xmlns:a16="http://schemas.microsoft.com/office/drawing/2014/main" val="2223432404"/>
                    </a:ext>
                  </a:extLst>
                </a:gridCol>
                <a:gridCol w="2042168">
                  <a:extLst>
                    <a:ext uri="{9D8B030D-6E8A-4147-A177-3AD203B41FA5}">
                      <a16:colId xmlns:a16="http://schemas.microsoft.com/office/drawing/2014/main" val="410092930"/>
                    </a:ext>
                  </a:extLst>
                </a:gridCol>
                <a:gridCol w="2042168">
                  <a:extLst>
                    <a:ext uri="{9D8B030D-6E8A-4147-A177-3AD203B41FA5}">
                      <a16:colId xmlns:a16="http://schemas.microsoft.com/office/drawing/2014/main" val="3627058219"/>
                    </a:ext>
                  </a:extLst>
                </a:gridCol>
                <a:gridCol w="2042168">
                  <a:extLst>
                    <a:ext uri="{9D8B030D-6E8A-4147-A177-3AD203B41FA5}">
                      <a16:colId xmlns:a16="http://schemas.microsoft.com/office/drawing/2014/main" val="1001194592"/>
                    </a:ext>
                  </a:extLst>
                </a:gridCol>
              </a:tblGrid>
              <a:tr h="386286">
                <a:tc>
                  <a:txBody>
                    <a:bodyPr/>
                    <a:lstStyle/>
                    <a:p>
                      <a:pPr lvl="0" algn="ctr">
                        <a:buNone/>
                      </a:pPr>
                      <a:r>
                        <a:rPr lang="en-US">
                          <a:latin typeface="Calibri"/>
                        </a:rPr>
                        <a:t>Layers</a:t>
                      </a:r>
                    </a:p>
                  </a:txBody>
                  <a:tcPr/>
                </a:tc>
                <a:tc>
                  <a:txBody>
                    <a:bodyPr/>
                    <a:lstStyle/>
                    <a:p>
                      <a:pPr algn="ctr"/>
                      <a:r>
                        <a:rPr lang="en-US">
                          <a:latin typeface="Calibri"/>
                        </a:rPr>
                        <a:t>Activation</a:t>
                      </a:r>
                    </a:p>
                  </a:txBody>
                  <a:tcPr/>
                </a:tc>
                <a:tc>
                  <a:txBody>
                    <a:bodyPr/>
                    <a:lstStyle/>
                    <a:p>
                      <a:pPr algn="ctr"/>
                      <a:r>
                        <a:rPr lang="en-US">
                          <a:latin typeface="Calibri"/>
                        </a:rPr>
                        <a:t>Input Dimension</a:t>
                      </a:r>
                    </a:p>
                  </a:txBody>
                  <a:tcPr/>
                </a:tc>
                <a:tc>
                  <a:txBody>
                    <a:bodyPr/>
                    <a:lstStyle/>
                    <a:p>
                      <a:pPr algn="ctr"/>
                      <a:r>
                        <a:rPr lang="en-US">
                          <a:latin typeface="Calibri"/>
                        </a:rPr>
                        <a:t>Output Dimension</a:t>
                      </a:r>
                    </a:p>
                  </a:txBody>
                  <a:tcPr/>
                </a:tc>
                <a:extLst>
                  <a:ext uri="{0D108BD9-81ED-4DB2-BD59-A6C34878D82A}">
                    <a16:rowId xmlns:a16="http://schemas.microsoft.com/office/drawing/2014/main" val="2953202034"/>
                  </a:ext>
                </a:extLst>
              </a:tr>
              <a:tr h="343366">
                <a:tc>
                  <a:txBody>
                    <a:bodyPr/>
                    <a:lstStyle/>
                    <a:p>
                      <a:pPr algn="ctr"/>
                      <a:r>
                        <a:rPr lang="en-US">
                          <a:latin typeface="Calibri"/>
                        </a:rPr>
                        <a:t>Input</a:t>
                      </a:r>
                    </a:p>
                  </a:txBody>
                  <a:tcPr/>
                </a:tc>
                <a:tc>
                  <a:txBody>
                    <a:bodyPr/>
                    <a:lstStyle/>
                    <a:p>
                      <a:pPr algn="ctr"/>
                      <a:r>
                        <a:rPr lang="en-US" err="1">
                          <a:latin typeface="Calibri"/>
                        </a:rPr>
                        <a:t>ReLu</a:t>
                      </a:r>
                    </a:p>
                  </a:txBody>
                  <a:tcPr/>
                </a:tc>
                <a:tc>
                  <a:txBody>
                    <a:bodyPr/>
                    <a:lstStyle/>
                    <a:p>
                      <a:pPr algn="ctr"/>
                      <a:r>
                        <a:rPr lang="en-US">
                          <a:latin typeface="Calibri"/>
                        </a:rPr>
                        <a:t>None,2</a:t>
                      </a:r>
                    </a:p>
                  </a:txBody>
                  <a:tcPr/>
                </a:tc>
                <a:tc>
                  <a:txBody>
                    <a:bodyPr/>
                    <a:lstStyle/>
                    <a:p>
                      <a:pPr algn="ctr"/>
                      <a:r>
                        <a:rPr lang="en-US">
                          <a:latin typeface="Calibri"/>
                        </a:rPr>
                        <a:t>None,200</a:t>
                      </a:r>
                    </a:p>
                  </a:txBody>
                  <a:tcPr/>
                </a:tc>
                <a:extLst>
                  <a:ext uri="{0D108BD9-81ED-4DB2-BD59-A6C34878D82A}">
                    <a16:rowId xmlns:a16="http://schemas.microsoft.com/office/drawing/2014/main" val="330481765"/>
                  </a:ext>
                </a:extLst>
              </a:tr>
              <a:tr h="343366">
                <a:tc>
                  <a:txBody>
                    <a:bodyPr/>
                    <a:lstStyle/>
                    <a:p>
                      <a:pPr algn="ctr"/>
                      <a:r>
                        <a:rPr lang="en-US">
                          <a:latin typeface="Calibri"/>
                        </a:rPr>
                        <a:t>Dense1</a:t>
                      </a:r>
                    </a:p>
                  </a:txBody>
                  <a:tcPr/>
                </a:tc>
                <a:tc>
                  <a:txBody>
                    <a:bodyPr/>
                    <a:lstStyle/>
                    <a:p>
                      <a:pPr algn="ctr"/>
                      <a:r>
                        <a:rPr lang="en-US" err="1">
                          <a:latin typeface="Calibri"/>
                        </a:rPr>
                        <a:t>ReLu</a:t>
                      </a:r>
                    </a:p>
                  </a:txBody>
                  <a:tcPr/>
                </a:tc>
                <a:tc>
                  <a:txBody>
                    <a:bodyPr/>
                    <a:lstStyle/>
                    <a:p>
                      <a:pPr algn="ctr"/>
                      <a:r>
                        <a:rPr lang="en-US">
                          <a:latin typeface="Calibri"/>
                        </a:rPr>
                        <a:t>None,200</a:t>
                      </a:r>
                    </a:p>
                  </a:txBody>
                  <a:tcPr/>
                </a:tc>
                <a:tc>
                  <a:txBody>
                    <a:bodyPr/>
                    <a:lstStyle/>
                    <a:p>
                      <a:pPr algn="ctr"/>
                      <a:r>
                        <a:rPr lang="en-US">
                          <a:latin typeface="Calibri"/>
                        </a:rPr>
                        <a:t>None,600</a:t>
                      </a:r>
                    </a:p>
                  </a:txBody>
                  <a:tcPr/>
                </a:tc>
                <a:extLst>
                  <a:ext uri="{0D108BD9-81ED-4DB2-BD59-A6C34878D82A}">
                    <a16:rowId xmlns:a16="http://schemas.microsoft.com/office/drawing/2014/main" val="3571106275"/>
                  </a:ext>
                </a:extLst>
              </a:tr>
              <a:tr h="343366">
                <a:tc>
                  <a:txBody>
                    <a:bodyPr/>
                    <a:lstStyle/>
                    <a:p>
                      <a:pPr algn="ctr"/>
                      <a:r>
                        <a:rPr lang="en-US">
                          <a:latin typeface="Calibri"/>
                        </a:rPr>
                        <a:t>Dense2</a:t>
                      </a:r>
                    </a:p>
                  </a:txBody>
                  <a:tcPr/>
                </a:tc>
                <a:tc>
                  <a:txBody>
                    <a:bodyPr/>
                    <a:lstStyle/>
                    <a:p>
                      <a:pPr algn="ctr"/>
                      <a:r>
                        <a:rPr lang="en-US" err="1">
                          <a:latin typeface="Calibri"/>
                        </a:rPr>
                        <a:t>ReLu</a:t>
                      </a:r>
                    </a:p>
                  </a:txBody>
                  <a:tcPr/>
                </a:tc>
                <a:tc>
                  <a:txBody>
                    <a:bodyPr/>
                    <a:lstStyle/>
                    <a:p>
                      <a:pPr algn="ctr"/>
                      <a:r>
                        <a:rPr lang="en-US">
                          <a:latin typeface="Calibri"/>
                        </a:rPr>
                        <a:t>None,600</a:t>
                      </a:r>
                    </a:p>
                  </a:txBody>
                  <a:tcPr/>
                </a:tc>
                <a:tc>
                  <a:txBody>
                    <a:bodyPr/>
                    <a:lstStyle/>
                    <a:p>
                      <a:pPr algn="ctr"/>
                      <a:r>
                        <a:rPr lang="en-US">
                          <a:latin typeface="Calibri"/>
                        </a:rPr>
                        <a:t>None,300</a:t>
                      </a:r>
                    </a:p>
                  </a:txBody>
                  <a:tcPr/>
                </a:tc>
                <a:extLst>
                  <a:ext uri="{0D108BD9-81ED-4DB2-BD59-A6C34878D82A}">
                    <a16:rowId xmlns:a16="http://schemas.microsoft.com/office/drawing/2014/main" val="4135327455"/>
                  </a:ext>
                </a:extLst>
              </a:tr>
              <a:tr h="343366">
                <a:tc>
                  <a:txBody>
                    <a:bodyPr/>
                    <a:lstStyle/>
                    <a:p>
                      <a:pPr algn="ctr"/>
                      <a:r>
                        <a:rPr lang="en-US">
                          <a:latin typeface="Calibri"/>
                        </a:rPr>
                        <a:t>Dense3</a:t>
                      </a:r>
                    </a:p>
                  </a:txBody>
                  <a:tcPr/>
                </a:tc>
                <a:tc>
                  <a:txBody>
                    <a:bodyPr/>
                    <a:lstStyle/>
                    <a:p>
                      <a:pPr algn="ctr"/>
                      <a:r>
                        <a:rPr lang="en-US" err="1">
                          <a:latin typeface="Calibri"/>
                        </a:rPr>
                        <a:t>ReLu</a:t>
                      </a:r>
                    </a:p>
                  </a:txBody>
                  <a:tcPr/>
                </a:tc>
                <a:tc>
                  <a:txBody>
                    <a:bodyPr/>
                    <a:lstStyle/>
                    <a:p>
                      <a:pPr algn="ctr"/>
                      <a:r>
                        <a:rPr lang="en-US">
                          <a:latin typeface="Calibri"/>
                        </a:rPr>
                        <a:t>None,300</a:t>
                      </a:r>
                    </a:p>
                  </a:txBody>
                  <a:tcPr/>
                </a:tc>
                <a:tc>
                  <a:txBody>
                    <a:bodyPr/>
                    <a:lstStyle/>
                    <a:p>
                      <a:pPr algn="ctr"/>
                      <a:r>
                        <a:rPr lang="en-US" dirty="0">
                          <a:latin typeface="Calibri"/>
                        </a:rPr>
                        <a:t>None,500</a:t>
                      </a:r>
                    </a:p>
                  </a:txBody>
                  <a:tcPr/>
                </a:tc>
                <a:extLst>
                  <a:ext uri="{0D108BD9-81ED-4DB2-BD59-A6C34878D82A}">
                    <a16:rowId xmlns:a16="http://schemas.microsoft.com/office/drawing/2014/main" val="1906562447"/>
                  </a:ext>
                </a:extLst>
              </a:tr>
              <a:tr h="343366">
                <a:tc>
                  <a:txBody>
                    <a:bodyPr/>
                    <a:lstStyle/>
                    <a:p>
                      <a:pPr algn="ctr"/>
                      <a:r>
                        <a:rPr lang="en-US">
                          <a:latin typeface="Calibri"/>
                        </a:rPr>
                        <a:t>Output</a:t>
                      </a:r>
                    </a:p>
                  </a:txBody>
                  <a:tcPr/>
                </a:tc>
                <a:tc>
                  <a:txBody>
                    <a:bodyPr/>
                    <a:lstStyle/>
                    <a:p>
                      <a:pPr algn="ctr"/>
                      <a:r>
                        <a:rPr lang="en-US">
                          <a:latin typeface="Calibri"/>
                        </a:rPr>
                        <a:t>Linear</a:t>
                      </a:r>
                    </a:p>
                  </a:txBody>
                  <a:tcPr/>
                </a:tc>
                <a:tc>
                  <a:txBody>
                    <a:bodyPr/>
                    <a:lstStyle/>
                    <a:p>
                      <a:pPr algn="ctr"/>
                      <a:r>
                        <a:rPr lang="en-US">
                          <a:latin typeface="Calibri"/>
                        </a:rPr>
                        <a:t>None,500</a:t>
                      </a:r>
                    </a:p>
                  </a:txBody>
                  <a:tcPr/>
                </a:tc>
                <a:tc>
                  <a:txBody>
                    <a:bodyPr/>
                    <a:lstStyle/>
                    <a:p>
                      <a:pPr algn="ctr"/>
                      <a:r>
                        <a:rPr lang="en-US" dirty="0" err="1">
                          <a:latin typeface="Calibri"/>
                        </a:rPr>
                        <a:t>None,K</a:t>
                      </a:r>
                      <a:endParaRPr lang="en-US" dirty="0">
                        <a:latin typeface="Calibri"/>
                      </a:endParaRPr>
                    </a:p>
                  </a:txBody>
                  <a:tcPr/>
                </a:tc>
                <a:extLst>
                  <a:ext uri="{0D108BD9-81ED-4DB2-BD59-A6C34878D82A}">
                    <a16:rowId xmlns:a16="http://schemas.microsoft.com/office/drawing/2014/main" val="2499468808"/>
                  </a:ext>
                </a:extLst>
              </a:tr>
            </a:tbl>
          </a:graphicData>
        </a:graphic>
      </p:graphicFrame>
      <p:graphicFrame>
        <p:nvGraphicFramePr>
          <p:cNvPr id="4" name="Table 7">
            <a:extLst>
              <a:ext uri="{FF2B5EF4-FFF2-40B4-BE49-F238E27FC236}">
                <a16:creationId xmlns:a16="http://schemas.microsoft.com/office/drawing/2014/main" id="{B690D785-52A5-D758-1B35-E929B0CE9FE1}"/>
              </a:ext>
            </a:extLst>
          </p:cNvPr>
          <p:cNvGraphicFramePr>
            <a:graphicFrameLocks noGrp="1"/>
          </p:cNvGraphicFramePr>
          <p:nvPr>
            <p:extLst>
              <p:ext uri="{D42A27DB-BD31-4B8C-83A1-F6EECF244321}">
                <p14:modId xmlns:p14="http://schemas.microsoft.com/office/powerpoint/2010/main" val="2911017199"/>
              </p:ext>
            </p:extLst>
          </p:nvPr>
        </p:nvGraphicFramePr>
        <p:xfrm>
          <a:off x="441928" y="5301372"/>
          <a:ext cx="8168640" cy="1483360"/>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1059191439"/>
                    </a:ext>
                  </a:extLst>
                </a:gridCol>
                <a:gridCol w="2042160">
                  <a:extLst>
                    <a:ext uri="{9D8B030D-6E8A-4147-A177-3AD203B41FA5}">
                      <a16:colId xmlns:a16="http://schemas.microsoft.com/office/drawing/2014/main" val="133590078"/>
                    </a:ext>
                  </a:extLst>
                </a:gridCol>
                <a:gridCol w="2042160">
                  <a:extLst>
                    <a:ext uri="{9D8B030D-6E8A-4147-A177-3AD203B41FA5}">
                      <a16:colId xmlns:a16="http://schemas.microsoft.com/office/drawing/2014/main" val="3235950321"/>
                    </a:ext>
                  </a:extLst>
                </a:gridCol>
                <a:gridCol w="2042160">
                  <a:extLst>
                    <a:ext uri="{9D8B030D-6E8A-4147-A177-3AD203B41FA5}">
                      <a16:colId xmlns:a16="http://schemas.microsoft.com/office/drawing/2014/main" val="3761410185"/>
                    </a:ext>
                  </a:extLst>
                </a:gridCol>
              </a:tblGrid>
              <a:tr h="370840">
                <a:tc>
                  <a:txBody>
                    <a:bodyPr/>
                    <a:lstStyle/>
                    <a:p>
                      <a:pPr algn="ctr"/>
                      <a:r>
                        <a:rPr lang="en-US" dirty="0">
                          <a:latin typeface="Calibri"/>
                        </a:rPr>
                        <a:t>CD</a:t>
                      </a:r>
                      <a:r>
                        <a:rPr lang="en-US" sz="1800" b="1" i="0" u="none" strike="noStrike" noProof="0" dirty="0">
                          <a:latin typeface="Calibri"/>
                        </a:rPr>
                        <a:t>(Mach, </a:t>
                      </a:r>
                      <a:r>
                        <a:rPr lang="en-US" sz="1800" b="1" i="0" u="none" strike="noStrike" noProof="0" dirty="0" err="1">
                          <a:latin typeface="Calibri"/>
                        </a:rPr>
                        <a:t>Vf</a:t>
                      </a:r>
                      <a:r>
                        <a:rPr lang="en-US" sz="1800" b="1" i="0" u="none" strike="noStrike" noProof="0" dirty="0">
                          <a:latin typeface="Calibri"/>
                        </a:rPr>
                        <a:t>)</a:t>
                      </a:r>
                      <a:endParaRPr lang="en-US" dirty="0">
                        <a:latin typeface="Calibri"/>
                      </a:endParaRPr>
                    </a:p>
                  </a:txBody>
                  <a:tcPr/>
                </a:tc>
                <a:tc>
                  <a:txBody>
                    <a:bodyPr/>
                    <a:lstStyle/>
                    <a:p>
                      <a:pPr algn="ctr"/>
                      <a:r>
                        <a:rPr lang="en-US">
                          <a:latin typeface="Calibri"/>
                        </a:rPr>
                        <a:t>CL</a:t>
                      </a:r>
                      <a:r>
                        <a:rPr lang="en-US" sz="1800" b="1" i="0" u="none" strike="noStrike" noProof="0">
                          <a:latin typeface="Calibri"/>
                        </a:rPr>
                        <a:t>(Mach, </a:t>
                      </a:r>
                      <a:r>
                        <a:rPr lang="en-US" sz="1800" b="1" i="0" u="none" strike="noStrike" noProof="0" err="1">
                          <a:latin typeface="Calibri"/>
                        </a:rPr>
                        <a:t>Vf</a:t>
                      </a:r>
                      <a:r>
                        <a:rPr lang="en-US" sz="1800" b="1" i="0" u="none" strike="noStrike" noProof="0">
                          <a:latin typeface="Calibri"/>
                        </a:rPr>
                        <a:t>)</a:t>
                      </a:r>
                      <a:endParaRPr lang="en-US">
                        <a:latin typeface="Calibri"/>
                      </a:endParaRPr>
                    </a:p>
                  </a:txBody>
                  <a:tcPr/>
                </a:tc>
                <a:tc>
                  <a:txBody>
                    <a:bodyPr/>
                    <a:lstStyle/>
                    <a:p>
                      <a:pPr algn="ctr"/>
                      <a:r>
                        <a:rPr lang="en-US">
                          <a:latin typeface="Calibri"/>
                        </a:rPr>
                        <a:t>Pitch</a:t>
                      </a:r>
                      <a:r>
                        <a:rPr lang="en-US" sz="1800" b="1" i="0" u="none" strike="noStrike" noProof="0">
                          <a:latin typeface="Calibri"/>
                        </a:rPr>
                        <a:t>(Mach, </a:t>
                      </a:r>
                      <a:r>
                        <a:rPr lang="en-US" sz="1800" b="1" i="0" u="none" strike="noStrike" noProof="0" err="1">
                          <a:latin typeface="Calibri"/>
                        </a:rPr>
                        <a:t>Vf</a:t>
                      </a:r>
                      <a:r>
                        <a:rPr lang="en-US" sz="1800" b="1" i="0" u="none" strike="noStrike" noProof="0">
                          <a:latin typeface="Calibri"/>
                        </a:rPr>
                        <a:t>)</a:t>
                      </a:r>
                      <a:endParaRPr lang="en-US">
                        <a:latin typeface="Calibri"/>
                      </a:endParaRPr>
                    </a:p>
                  </a:txBody>
                  <a:tcPr/>
                </a:tc>
                <a:tc>
                  <a:txBody>
                    <a:bodyPr/>
                    <a:lstStyle/>
                    <a:p>
                      <a:pPr algn="ctr"/>
                      <a:r>
                        <a:rPr lang="en-US">
                          <a:latin typeface="Calibri"/>
                        </a:rPr>
                        <a:t>Plunge</a:t>
                      </a:r>
                      <a:r>
                        <a:rPr lang="en-US" sz="1800" b="1" i="0" u="none" strike="noStrike" noProof="0">
                          <a:latin typeface="Calibri"/>
                        </a:rPr>
                        <a:t>(Mach, </a:t>
                      </a:r>
                      <a:r>
                        <a:rPr lang="en-US" sz="1800" b="1" i="0" u="none" strike="noStrike" noProof="0" err="1">
                          <a:latin typeface="Calibri"/>
                        </a:rPr>
                        <a:t>Vf</a:t>
                      </a:r>
                      <a:r>
                        <a:rPr lang="en-US" sz="1800" b="1" i="0" u="none" strike="noStrike" noProof="0">
                          <a:latin typeface="Calibri"/>
                        </a:rPr>
                        <a:t>)</a:t>
                      </a:r>
                      <a:endParaRPr lang="en-US">
                        <a:latin typeface="Calibri"/>
                      </a:endParaRPr>
                    </a:p>
                  </a:txBody>
                  <a:tcPr/>
                </a:tc>
                <a:extLst>
                  <a:ext uri="{0D108BD9-81ED-4DB2-BD59-A6C34878D82A}">
                    <a16:rowId xmlns:a16="http://schemas.microsoft.com/office/drawing/2014/main" val="2997440892"/>
                  </a:ext>
                </a:extLst>
              </a:tr>
              <a:tr h="370840">
                <a:tc>
                  <a:txBody>
                    <a:bodyPr/>
                    <a:lstStyle/>
                    <a:p>
                      <a:pPr algn="ctr"/>
                      <a:r>
                        <a:rPr lang="en-US">
                          <a:latin typeface="Calibri"/>
                        </a:rPr>
                        <a:t>0.62, 0.4</a:t>
                      </a:r>
                    </a:p>
                  </a:txBody>
                  <a:tcPr/>
                </a:tc>
                <a:tc>
                  <a:txBody>
                    <a:bodyPr/>
                    <a:lstStyle/>
                    <a:p>
                      <a:pPr algn="ctr"/>
                      <a:r>
                        <a:rPr lang="en-US">
                          <a:latin typeface="Calibri"/>
                        </a:rPr>
                        <a:t>0.6,2.0</a:t>
                      </a:r>
                    </a:p>
                  </a:txBody>
                  <a:tcPr/>
                </a:tc>
                <a:tc>
                  <a:txBody>
                    <a:bodyPr/>
                    <a:lstStyle/>
                    <a:p>
                      <a:pPr algn="ctr"/>
                      <a:r>
                        <a:rPr lang="en-US">
                          <a:latin typeface="Calibri"/>
                        </a:rPr>
                        <a:t>0.6, 2.0</a:t>
                      </a:r>
                    </a:p>
                  </a:txBody>
                  <a:tcPr/>
                </a:tc>
                <a:tc>
                  <a:txBody>
                    <a:bodyPr/>
                    <a:lstStyle/>
                    <a:p>
                      <a:pPr algn="ctr"/>
                      <a:r>
                        <a:rPr lang="en-US">
                          <a:latin typeface="Calibri"/>
                        </a:rPr>
                        <a:t>0.675, 1.7</a:t>
                      </a:r>
                    </a:p>
                  </a:txBody>
                  <a:tcPr/>
                </a:tc>
                <a:extLst>
                  <a:ext uri="{0D108BD9-81ED-4DB2-BD59-A6C34878D82A}">
                    <a16:rowId xmlns:a16="http://schemas.microsoft.com/office/drawing/2014/main" val="3944734817"/>
                  </a:ext>
                </a:extLst>
              </a:tr>
              <a:tr h="370840">
                <a:tc>
                  <a:txBody>
                    <a:bodyPr/>
                    <a:lstStyle/>
                    <a:p>
                      <a:pPr algn="ctr"/>
                      <a:r>
                        <a:rPr lang="en-US">
                          <a:latin typeface="Calibri"/>
                        </a:rPr>
                        <a:t>0.775, 0.5</a:t>
                      </a:r>
                    </a:p>
                  </a:txBody>
                  <a:tcPr/>
                </a:tc>
                <a:tc>
                  <a:txBody>
                    <a:bodyPr/>
                    <a:lstStyle/>
                    <a:p>
                      <a:pPr algn="ctr"/>
                      <a:r>
                        <a:rPr lang="en-US">
                          <a:latin typeface="Calibri"/>
                        </a:rPr>
                        <a:t>0.7, 1.7</a:t>
                      </a:r>
                    </a:p>
                  </a:txBody>
                  <a:tcPr/>
                </a:tc>
                <a:tc>
                  <a:txBody>
                    <a:bodyPr/>
                    <a:lstStyle/>
                    <a:p>
                      <a:pPr algn="ctr"/>
                      <a:r>
                        <a:rPr lang="en-US">
                          <a:latin typeface="Calibri"/>
                        </a:rPr>
                        <a:t>0.7, 0.7</a:t>
                      </a:r>
                    </a:p>
                  </a:txBody>
                  <a:tcPr/>
                </a:tc>
                <a:tc>
                  <a:txBody>
                    <a:bodyPr/>
                    <a:lstStyle/>
                    <a:p>
                      <a:pPr algn="ctr"/>
                      <a:r>
                        <a:rPr lang="en-US">
                          <a:latin typeface="Calibri"/>
                        </a:rPr>
                        <a:t>0.7, 1.3</a:t>
                      </a:r>
                    </a:p>
                  </a:txBody>
                  <a:tcPr/>
                </a:tc>
                <a:extLst>
                  <a:ext uri="{0D108BD9-81ED-4DB2-BD59-A6C34878D82A}">
                    <a16:rowId xmlns:a16="http://schemas.microsoft.com/office/drawing/2014/main" val="2211036842"/>
                  </a:ext>
                </a:extLst>
              </a:tr>
              <a:tr h="370840">
                <a:tc>
                  <a:txBody>
                    <a:bodyPr/>
                    <a:lstStyle/>
                    <a:p>
                      <a:pPr algn="ctr"/>
                      <a:r>
                        <a:rPr lang="en-US">
                          <a:latin typeface="Calibri"/>
                        </a:rPr>
                        <a:t>0.826, 0.896</a:t>
                      </a:r>
                    </a:p>
                  </a:txBody>
                  <a:tcPr/>
                </a:tc>
                <a:tc>
                  <a:txBody>
                    <a:bodyPr/>
                    <a:lstStyle/>
                    <a:p>
                      <a:pPr algn="ctr"/>
                      <a:r>
                        <a:rPr lang="en-US">
                          <a:latin typeface="Calibri"/>
                        </a:rPr>
                        <a:t>0.825, 0.5</a:t>
                      </a:r>
                    </a:p>
                  </a:txBody>
                  <a:tcPr/>
                </a:tc>
                <a:tc>
                  <a:txBody>
                    <a:bodyPr/>
                    <a:lstStyle/>
                    <a:p>
                      <a:pPr algn="ctr"/>
                      <a:r>
                        <a:rPr lang="en-US">
                          <a:latin typeface="Calibri"/>
                        </a:rPr>
                        <a:t>0.822, 1.76</a:t>
                      </a:r>
                    </a:p>
                  </a:txBody>
                  <a:tcPr/>
                </a:tc>
                <a:tc>
                  <a:txBody>
                    <a:bodyPr/>
                    <a:lstStyle/>
                    <a:p>
                      <a:pPr algn="ctr"/>
                      <a:r>
                        <a:rPr lang="en-US" dirty="0">
                          <a:latin typeface="Calibri"/>
                        </a:rPr>
                        <a:t>0.826, 0.896</a:t>
                      </a:r>
                    </a:p>
                  </a:txBody>
                  <a:tcPr/>
                </a:tc>
                <a:extLst>
                  <a:ext uri="{0D108BD9-81ED-4DB2-BD59-A6C34878D82A}">
                    <a16:rowId xmlns:a16="http://schemas.microsoft.com/office/drawing/2014/main" val="3328836772"/>
                  </a:ext>
                </a:extLst>
              </a:tr>
            </a:tbl>
          </a:graphicData>
        </a:graphic>
      </p:graphicFrame>
      <p:graphicFrame>
        <p:nvGraphicFramePr>
          <p:cNvPr id="8" name="Table 7">
            <a:extLst>
              <a:ext uri="{FF2B5EF4-FFF2-40B4-BE49-F238E27FC236}">
                <a16:creationId xmlns:a16="http://schemas.microsoft.com/office/drawing/2014/main" id="{3EB81DA8-9B23-381E-FFDA-917B19850C48}"/>
              </a:ext>
            </a:extLst>
          </p:cNvPr>
          <p:cNvGraphicFramePr>
            <a:graphicFrameLocks noGrp="1"/>
          </p:cNvGraphicFramePr>
          <p:nvPr>
            <p:extLst>
              <p:ext uri="{D42A27DB-BD31-4B8C-83A1-F6EECF244321}">
                <p14:modId xmlns:p14="http://schemas.microsoft.com/office/powerpoint/2010/main" val="3663026693"/>
              </p:ext>
            </p:extLst>
          </p:nvPr>
        </p:nvGraphicFramePr>
        <p:xfrm>
          <a:off x="441960" y="3580501"/>
          <a:ext cx="8168640" cy="1483360"/>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1059191439"/>
                    </a:ext>
                  </a:extLst>
                </a:gridCol>
                <a:gridCol w="2042160">
                  <a:extLst>
                    <a:ext uri="{9D8B030D-6E8A-4147-A177-3AD203B41FA5}">
                      <a16:colId xmlns:a16="http://schemas.microsoft.com/office/drawing/2014/main" val="133590078"/>
                    </a:ext>
                  </a:extLst>
                </a:gridCol>
                <a:gridCol w="2042160">
                  <a:extLst>
                    <a:ext uri="{9D8B030D-6E8A-4147-A177-3AD203B41FA5}">
                      <a16:colId xmlns:a16="http://schemas.microsoft.com/office/drawing/2014/main" val="3235950321"/>
                    </a:ext>
                  </a:extLst>
                </a:gridCol>
                <a:gridCol w="2042160">
                  <a:extLst>
                    <a:ext uri="{9D8B030D-6E8A-4147-A177-3AD203B41FA5}">
                      <a16:colId xmlns:a16="http://schemas.microsoft.com/office/drawing/2014/main" val="3761410185"/>
                    </a:ext>
                  </a:extLst>
                </a:gridCol>
              </a:tblGrid>
              <a:tr h="370840">
                <a:tc>
                  <a:txBody>
                    <a:bodyPr/>
                    <a:lstStyle/>
                    <a:p>
                      <a:pPr algn="ctr"/>
                      <a:r>
                        <a:rPr lang="en-US" dirty="0">
                          <a:latin typeface="Calibri"/>
                        </a:rPr>
                        <a:t>CD (Mach, </a:t>
                      </a:r>
                      <a:r>
                        <a:rPr lang="en-US" dirty="0" err="1">
                          <a:latin typeface="Calibri"/>
                        </a:rPr>
                        <a:t>Vf</a:t>
                      </a:r>
                      <a:r>
                        <a:rPr lang="en-US" dirty="0">
                          <a:latin typeface="Calibri"/>
                        </a:rPr>
                        <a:t>)</a:t>
                      </a:r>
                    </a:p>
                  </a:txBody>
                  <a:tcPr/>
                </a:tc>
                <a:tc>
                  <a:txBody>
                    <a:bodyPr/>
                    <a:lstStyle/>
                    <a:p>
                      <a:pPr algn="ctr"/>
                      <a:r>
                        <a:rPr lang="en-US">
                          <a:latin typeface="Calibri"/>
                        </a:rPr>
                        <a:t>CL</a:t>
                      </a:r>
                      <a:r>
                        <a:rPr lang="en-US" sz="1800" b="1" i="0" u="none" strike="noStrike" noProof="0">
                          <a:latin typeface="Calibri"/>
                        </a:rPr>
                        <a:t>(Mach, </a:t>
                      </a:r>
                      <a:r>
                        <a:rPr lang="en-US" sz="1800" b="1" i="0" u="none" strike="noStrike" noProof="0" err="1">
                          <a:latin typeface="Calibri"/>
                        </a:rPr>
                        <a:t>Vf</a:t>
                      </a:r>
                      <a:r>
                        <a:rPr lang="en-US" sz="1800" b="1" i="0" u="none" strike="noStrike" noProof="0">
                          <a:latin typeface="Calibri"/>
                        </a:rPr>
                        <a:t>)</a:t>
                      </a:r>
                      <a:endParaRPr lang="en-US">
                        <a:latin typeface="Calibri"/>
                      </a:endParaRPr>
                    </a:p>
                  </a:txBody>
                  <a:tcPr/>
                </a:tc>
                <a:tc>
                  <a:txBody>
                    <a:bodyPr/>
                    <a:lstStyle/>
                    <a:p>
                      <a:pPr algn="ctr"/>
                      <a:r>
                        <a:rPr lang="en-US">
                          <a:latin typeface="Calibri"/>
                        </a:rPr>
                        <a:t>Pitch</a:t>
                      </a:r>
                      <a:r>
                        <a:rPr lang="en-US" sz="1800" b="1" i="0" u="none" strike="noStrike" noProof="0">
                          <a:latin typeface="Calibri"/>
                        </a:rPr>
                        <a:t>(Mach, </a:t>
                      </a:r>
                      <a:r>
                        <a:rPr lang="en-US" sz="1800" b="1" i="0" u="none" strike="noStrike" noProof="0" err="1">
                          <a:latin typeface="Calibri"/>
                        </a:rPr>
                        <a:t>Vf</a:t>
                      </a:r>
                      <a:r>
                        <a:rPr lang="en-US" sz="1800" b="1" i="0" u="none" strike="noStrike" noProof="0">
                          <a:latin typeface="Calibri"/>
                        </a:rPr>
                        <a:t>)</a:t>
                      </a:r>
                      <a:endParaRPr lang="en-US">
                        <a:latin typeface="Calibri"/>
                      </a:endParaRPr>
                    </a:p>
                  </a:txBody>
                  <a:tcPr/>
                </a:tc>
                <a:tc>
                  <a:txBody>
                    <a:bodyPr/>
                    <a:lstStyle/>
                    <a:p>
                      <a:pPr algn="ctr"/>
                      <a:r>
                        <a:rPr lang="en-US">
                          <a:latin typeface="Calibri"/>
                        </a:rPr>
                        <a:t>Plunge</a:t>
                      </a:r>
                      <a:r>
                        <a:rPr lang="en-US" sz="1800" b="1" i="0" u="none" strike="noStrike" noProof="0">
                          <a:latin typeface="Calibri"/>
                        </a:rPr>
                        <a:t>(Mach, </a:t>
                      </a:r>
                      <a:r>
                        <a:rPr lang="en-US" sz="1800" b="1" i="0" u="none" strike="noStrike" noProof="0" err="1">
                          <a:latin typeface="Calibri"/>
                        </a:rPr>
                        <a:t>Vf</a:t>
                      </a:r>
                      <a:r>
                        <a:rPr lang="en-US" sz="1800" b="1" i="0" u="none" strike="noStrike" noProof="0">
                          <a:latin typeface="Calibri"/>
                        </a:rPr>
                        <a:t>)</a:t>
                      </a:r>
                      <a:endParaRPr lang="en-US">
                        <a:latin typeface="Calibri"/>
                      </a:endParaRPr>
                    </a:p>
                  </a:txBody>
                  <a:tcPr/>
                </a:tc>
                <a:extLst>
                  <a:ext uri="{0D108BD9-81ED-4DB2-BD59-A6C34878D82A}">
                    <a16:rowId xmlns:a16="http://schemas.microsoft.com/office/drawing/2014/main" val="2997440892"/>
                  </a:ext>
                </a:extLst>
              </a:tr>
              <a:tr h="370840">
                <a:tc>
                  <a:txBody>
                    <a:bodyPr/>
                    <a:lstStyle/>
                    <a:p>
                      <a:pPr algn="ctr"/>
                      <a:r>
                        <a:rPr lang="en-US">
                          <a:latin typeface="Calibri"/>
                        </a:rPr>
                        <a:t>0.68, 0.6</a:t>
                      </a:r>
                    </a:p>
                  </a:txBody>
                  <a:tcPr/>
                </a:tc>
                <a:tc>
                  <a:txBody>
                    <a:bodyPr/>
                    <a:lstStyle/>
                    <a:p>
                      <a:pPr algn="ctr"/>
                      <a:r>
                        <a:rPr lang="en-US">
                          <a:latin typeface="Calibri"/>
                        </a:rPr>
                        <a:t>0.657, 1.23</a:t>
                      </a:r>
                    </a:p>
                  </a:txBody>
                  <a:tcPr/>
                </a:tc>
                <a:tc>
                  <a:txBody>
                    <a:bodyPr/>
                    <a:lstStyle/>
                    <a:p>
                      <a:pPr algn="ctr"/>
                      <a:r>
                        <a:rPr lang="en-US">
                          <a:latin typeface="Calibri"/>
                        </a:rPr>
                        <a:t>0.64, 0.7</a:t>
                      </a:r>
                    </a:p>
                  </a:txBody>
                  <a:tcPr/>
                </a:tc>
                <a:tc>
                  <a:txBody>
                    <a:bodyPr/>
                    <a:lstStyle/>
                    <a:p>
                      <a:pPr algn="ctr"/>
                      <a:r>
                        <a:rPr lang="en-US">
                          <a:latin typeface="Calibri"/>
                        </a:rPr>
                        <a:t>0.677, 1.92</a:t>
                      </a:r>
                    </a:p>
                  </a:txBody>
                  <a:tcPr/>
                </a:tc>
                <a:extLst>
                  <a:ext uri="{0D108BD9-81ED-4DB2-BD59-A6C34878D82A}">
                    <a16:rowId xmlns:a16="http://schemas.microsoft.com/office/drawing/2014/main" val="3944734817"/>
                  </a:ext>
                </a:extLst>
              </a:tr>
              <a:tr h="370840">
                <a:tc>
                  <a:txBody>
                    <a:bodyPr/>
                    <a:lstStyle/>
                    <a:p>
                      <a:pPr algn="ctr"/>
                      <a:r>
                        <a:rPr lang="en-US">
                          <a:latin typeface="Calibri"/>
                        </a:rPr>
                        <a:t>0.7, 1.4</a:t>
                      </a:r>
                    </a:p>
                  </a:txBody>
                  <a:tcPr/>
                </a:tc>
                <a:tc>
                  <a:txBody>
                    <a:bodyPr/>
                    <a:lstStyle/>
                    <a:p>
                      <a:pPr algn="ctr"/>
                      <a:r>
                        <a:rPr lang="en-US">
                          <a:latin typeface="Calibri"/>
                        </a:rPr>
                        <a:t>0.75, 0.4</a:t>
                      </a:r>
                    </a:p>
                  </a:txBody>
                  <a:tcPr/>
                </a:tc>
                <a:tc>
                  <a:txBody>
                    <a:bodyPr/>
                    <a:lstStyle/>
                    <a:p>
                      <a:pPr algn="ctr"/>
                      <a:r>
                        <a:rPr lang="en-US">
                          <a:latin typeface="Calibri"/>
                        </a:rPr>
                        <a:t>0.775, 1.6</a:t>
                      </a:r>
                    </a:p>
                  </a:txBody>
                  <a:tcPr/>
                </a:tc>
                <a:tc>
                  <a:txBody>
                    <a:bodyPr/>
                    <a:lstStyle/>
                    <a:p>
                      <a:pPr algn="ctr"/>
                      <a:r>
                        <a:rPr lang="en-US">
                          <a:latin typeface="Calibri"/>
                        </a:rPr>
                        <a:t>0.7625, 1.0</a:t>
                      </a:r>
                    </a:p>
                  </a:txBody>
                  <a:tcPr/>
                </a:tc>
                <a:extLst>
                  <a:ext uri="{0D108BD9-81ED-4DB2-BD59-A6C34878D82A}">
                    <a16:rowId xmlns:a16="http://schemas.microsoft.com/office/drawing/2014/main" val="2211036842"/>
                  </a:ext>
                </a:extLst>
              </a:tr>
              <a:tr h="370840">
                <a:tc>
                  <a:txBody>
                    <a:bodyPr/>
                    <a:lstStyle/>
                    <a:p>
                      <a:pPr algn="ctr"/>
                      <a:r>
                        <a:rPr lang="en-US">
                          <a:latin typeface="Calibri"/>
                        </a:rPr>
                        <a:t>0.825, 2.0</a:t>
                      </a:r>
                    </a:p>
                  </a:txBody>
                  <a:tcPr/>
                </a:tc>
                <a:tc>
                  <a:txBody>
                    <a:bodyPr/>
                    <a:lstStyle/>
                    <a:p>
                      <a:pPr algn="ctr"/>
                      <a:r>
                        <a:rPr lang="en-US">
                          <a:latin typeface="Calibri"/>
                        </a:rPr>
                        <a:t>0.88, 2.0</a:t>
                      </a:r>
                    </a:p>
                  </a:txBody>
                  <a:tcPr/>
                </a:tc>
                <a:tc>
                  <a:txBody>
                    <a:bodyPr/>
                    <a:lstStyle/>
                    <a:p>
                      <a:pPr algn="ctr"/>
                      <a:r>
                        <a:rPr lang="en-US">
                          <a:latin typeface="Calibri"/>
                        </a:rPr>
                        <a:t>0.884, 0.747</a:t>
                      </a:r>
                    </a:p>
                  </a:txBody>
                  <a:tcPr/>
                </a:tc>
                <a:tc>
                  <a:txBody>
                    <a:bodyPr/>
                    <a:lstStyle/>
                    <a:p>
                      <a:pPr algn="ctr"/>
                      <a:r>
                        <a:rPr lang="en-US" dirty="0">
                          <a:latin typeface="Calibri"/>
                        </a:rPr>
                        <a:t>0.843, 0.96</a:t>
                      </a:r>
                    </a:p>
                  </a:txBody>
                  <a:tcPr/>
                </a:tc>
                <a:extLst>
                  <a:ext uri="{0D108BD9-81ED-4DB2-BD59-A6C34878D82A}">
                    <a16:rowId xmlns:a16="http://schemas.microsoft.com/office/drawing/2014/main" val="3328836772"/>
                  </a:ext>
                </a:extLst>
              </a:tr>
            </a:tbl>
          </a:graphicData>
        </a:graphic>
      </p:graphicFrame>
      <p:sp>
        <p:nvSpPr>
          <p:cNvPr id="13" name="TextBox 12">
            <a:extLst>
              <a:ext uri="{FF2B5EF4-FFF2-40B4-BE49-F238E27FC236}">
                <a16:creationId xmlns:a16="http://schemas.microsoft.com/office/drawing/2014/main" id="{9AB34C46-ABAC-D024-C8AC-F7775B635BB8}"/>
              </a:ext>
            </a:extLst>
          </p:cNvPr>
          <p:cNvSpPr txBox="1"/>
          <p:nvPr/>
        </p:nvSpPr>
        <p:spPr>
          <a:xfrm>
            <a:off x="29760" y="3293693"/>
            <a:ext cx="19800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cs typeface="Calibri"/>
              </a:rPr>
              <a:t>Validation Space</a:t>
            </a:r>
            <a:endParaRPr lang="en-US" dirty="0"/>
          </a:p>
        </p:txBody>
      </p:sp>
      <p:sp>
        <p:nvSpPr>
          <p:cNvPr id="14" name="TextBox 13">
            <a:extLst>
              <a:ext uri="{FF2B5EF4-FFF2-40B4-BE49-F238E27FC236}">
                <a16:creationId xmlns:a16="http://schemas.microsoft.com/office/drawing/2014/main" id="{B5E5DF7B-42B9-3289-5B37-89E02770C1FD}"/>
              </a:ext>
            </a:extLst>
          </p:cNvPr>
          <p:cNvSpPr txBox="1"/>
          <p:nvPr/>
        </p:nvSpPr>
        <p:spPr>
          <a:xfrm>
            <a:off x="29760" y="5018846"/>
            <a:ext cx="19800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cs typeface="Calibri"/>
              </a:rPr>
              <a:t>Test Space</a:t>
            </a:r>
            <a:endParaRPr lang="en-US" dirty="0"/>
          </a:p>
        </p:txBody>
      </p:sp>
      <p:sp>
        <p:nvSpPr>
          <p:cNvPr id="11" name="Slide Number Placeholder 10">
            <a:extLst>
              <a:ext uri="{FF2B5EF4-FFF2-40B4-BE49-F238E27FC236}">
                <a16:creationId xmlns:a16="http://schemas.microsoft.com/office/drawing/2014/main" id="{1DA2F71D-7C95-1CE2-4FE7-9C6AE8B82420}"/>
              </a:ext>
            </a:extLst>
          </p:cNvPr>
          <p:cNvSpPr>
            <a:spLocks noGrp="1"/>
          </p:cNvSpPr>
          <p:nvPr>
            <p:ph type="sldNum" sz="quarter" idx="12"/>
          </p:nvPr>
        </p:nvSpPr>
        <p:spPr/>
        <p:txBody>
          <a:bodyPr/>
          <a:lstStyle/>
          <a:p>
            <a:fld id="{E05D2077-89F6-432B-BE56-DF9F51AFF43C}" type="slidenum">
              <a:rPr lang="en-US" smtClean="0"/>
              <a:t>11</a:t>
            </a:fld>
            <a:endParaRPr lang="en-US"/>
          </a:p>
        </p:txBody>
      </p:sp>
      <p:sp>
        <p:nvSpPr>
          <p:cNvPr id="16" name="TextBox 15">
            <a:extLst>
              <a:ext uri="{FF2B5EF4-FFF2-40B4-BE49-F238E27FC236}">
                <a16:creationId xmlns:a16="http://schemas.microsoft.com/office/drawing/2014/main" id="{4304CBED-68D0-61D9-0282-B70B1EFFBA8D}"/>
              </a:ext>
            </a:extLst>
          </p:cNvPr>
          <p:cNvSpPr txBox="1"/>
          <p:nvPr/>
        </p:nvSpPr>
        <p:spPr>
          <a:xfrm>
            <a:off x="3080347" y="792890"/>
            <a:ext cx="5430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Tab4: Model Construction</a:t>
            </a:r>
          </a:p>
        </p:txBody>
      </p:sp>
      <p:sp>
        <p:nvSpPr>
          <p:cNvPr id="17" name="TextBox 16">
            <a:extLst>
              <a:ext uri="{FF2B5EF4-FFF2-40B4-BE49-F238E27FC236}">
                <a16:creationId xmlns:a16="http://schemas.microsoft.com/office/drawing/2014/main" id="{C5669873-4A95-A02A-37C1-90B2B477C4E2}"/>
              </a:ext>
            </a:extLst>
          </p:cNvPr>
          <p:cNvSpPr txBox="1"/>
          <p:nvPr/>
        </p:nvSpPr>
        <p:spPr>
          <a:xfrm>
            <a:off x="3080347" y="3244334"/>
            <a:ext cx="5430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Tab5: Validation Space</a:t>
            </a:r>
          </a:p>
        </p:txBody>
      </p:sp>
      <p:sp>
        <p:nvSpPr>
          <p:cNvPr id="18" name="TextBox 17">
            <a:extLst>
              <a:ext uri="{FF2B5EF4-FFF2-40B4-BE49-F238E27FC236}">
                <a16:creationId xmlns:a16="http://schemas.microsoft.com/office/drawing/2014/main" id="{2A4BF492-A5FC-D79F-79DD-4E4DD47C7D0B}"/>
              </a:ext>
            </a:extLst>
          </p:cNvPr>
          <p:cNvSpPr txBox="1"/>
          <p:nvPr/>
        </p:nvSpPr>
        <p:spPr>
          <a:xfrm>
            <a:off x="3080347" y="5009899"/>
            <a:ext cx="5430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Tab6: Test Space</a:t>
            </a:r>
          </a:p>
        </p:txBody>
      </p:sp>
    </p:spTree>
    <p:extLst>
      <p:ext uri="{BB962C8B-B14F-4D97-AF65-F5344CB8AC3E}">
        <p14:creationId xmlns:p14="http://schemas.microsoft.com/office/powerpoint/2010/main" val="42786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grpSp>
        <p:nvGrpSpPr>
          <p:cNvPr id="7" name="Group 6">
            <a:extLst>
              <a:ext uri="{FF2B5EF4-FFF2-40B4-BE49-F238E27FC236}">
                <a16:creationId xmlns:a16="http://schemas.microsoft.com/office/drawing/2014/main" id="{4FE3E6EA-078D-43CE-91BD-F49E64C6F3D5}"/>
              </a:ext>
            </a:extLst>
          </p:cNvPr>
          <p:cNvGrpSpPr/>
          <p:nvPr/>
        </p:nvGrpSpPr>
        <p:grpSpPr>
          <a:xfrm>
            <a:off x="192369" y="602684"/>
            <a:ext cx="12326437" cy="1249185"/>
            <a:chOff x="4702203" y="503036"/>
            <a:chExt cx="12326437" cy="1276590"/>
          </a:xfrm>
        </p:grpSpPr>
        <p:sp>
          <p:nvSpPr>
            <p:cNvPr id="3" name="TextBox 2">
              <a:extLst>
                <a:ext uri="{FF2B5EF4-FFF2-40B4-BE49-F238E27FC236}">
                  <a16:creationId xmlns:a16="http://schemas.microsoft.com/office/drawing/2014/main" id="{07D9950E-1593-4022-B36D-F002DD1BB621}"/>
                </a:ext>
              </a:extLst>
            </p:cNvPr>
            <p:cNvSpPr txBox="1"/>
            <p:nvPr/>
          </p:nvSpPr>
          <p:spPr>
            <a:xfrm>
              <a:off x="14698627" y="503036"/>
              <a:ext cx="2330013" cy="377435"/>
            </a:xfrm>
            <a:prstGeom prst="rect">
              <a:avLst/>
            </a:prstGeom>
            <a:noFill/>
            <a:ln w="19050">
              <a:noFill/>
            </a:ln>
          </p:spPr>
          <p:txBody>
            <a:bodyPr wrap="square" lIns="91440" tIns="45720" rIns="91440" bIns="45720" rtlCol="0" anchor="t">
              <a:spAutoFit/>
            </a:bodyPr>
            <a:lstStyle/>
            <a:p>
              <a:pPr algn="ctr"/>
              <a:r>
                <a:rPr lang="en-US" b="1" dirty="0">
                  <a:solidFill>
                    <a:srgbClr val="2F159A"/>
                  </a:solidFill>
                  <a:latin typeface="Arial"/>
                  <a:cs typeface="Arial"/>
                </a:rPr>
                <a:t>Result</a:t>
              </a:r>
              <a:endParaRPr lang="en-US" dirty="0"/>
            </a:p>
          </p:txBody>
        </p:sp>
        <p:sp>
          <p:nvSpPr>
            <p:cNvPr id="31" name="TextBox 30">
              <a:extLst>
                <a:ext uri="{FF2B5EF4-FFF2-40B4-BE49-F238E27FC236}">
                  <a16:creationId xmlns:a16="http://schemas.microsoft.com/office/drawing/2014/main" id="{E3F644CA-44A3-47EE-A623-7A3970D2A200}"/>
                </a:ext>
              </a:extLst>
            </p:cNvPr>
            <p:cNvSpPr txBox="1"/>
            <p:nvPr/>
          </p:nvSpPr>
          <p:spPr>
            <a:xfrm>
              <a:off x="4702203" y="804587"/>
              <a:ext cx="1406094" cy="975039"/>
            </a:xfrm>
            <a:prstGeom prst="rect">
              <a:avLst/>
            </a:prstGeom>
            <a:noFill/>
            <a:ln w="19050">
              <a:noFill/>
            </a:ln>
          </p:spPr>
          <p:txBody>
            <a:bodyPr wrap="square" lIns="91440" tIns="45720" rIns="91440" bIns="45720" rtlCol="0" anchor="t">
              <a:spAutoFit/>
            </a:bodyPr>
            <a:lstStyle/>
            <a:p>
              <a:pPr algn="ctr"/>
              <a:r>
                <a:rPr lang="en-US" sz="1400" b="1" dirty="0">
                  <a:solidFill>
                    <a:srgbClr val="2F159A"/>
                  </a:solidFill>
                  <a:latin typeface="Arial"/>
                  <a:cs typeface="Arial"/>
                </a:rPr>
                <a:t>Processing Data and Training Result</a:t>
              </a:r>
              <a:endParaRPr lang="en-US" sz="1400" b="1" dirty="0">
                <a:solidFill>
                  <a:srgbClr val="000000"/>
                </a:solidFill>
                <a:latin typeface="Arial" panose="020B0604020202020204" pitchFamily="34" charset="0"/>
                <a:cs typeface="Arial" panose="020B0604020202020204" pitchFamily="34" charset="0"/>
              </a:endParaRPr>
            </a:p>
          </p:txBody>
        </p:sp>
      </p:grpSp>
      <p:sp>
        <p:nvSpPr>
          <p:cNvPr id="5" name="TextBox 4">
            <a:extLst>
              <a:ext uri="{FF2B5EF4-FFF2-40B4-BE49-F238E27FC236}">
                <a16:creationId xmlns:a16="http://schemas.microsoft.com/office/drawing/2014/main" id="{ADB473DC-A80C-899C-41D4-B0445288C91F}"/>
              </a:ext>
            </a:extLst>
          </p:cNvPr>
          <p:cNvSpPr txBox="1"/>
          <p:nvPr/>
        </p:nvSpPr>
        <p:spPr>
          <a:xfrm>
            <a:off x="2700068" y="5786887"/>
            <a:ext cx="88239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cs typeface="Calibri" panose="020F0502020204030204"/>
              </a:rPr>
              <a:t>Data Points shown above is the result from encoder step.</a:t>
            </a:r>
          </a:p>
          <a:p>
            <a:pPr marL="285750" indent="-285750">
              <a:buFont typeface="Arial"/>
              <a:buChar char="•"/>
            </a:pPr>
            <a:r>
              <a:rPr lang="en-US">
                <a:latin typeface="Arial"/>
                <a:cs typeface="Calibri" panose="020F0502020204030204"/>
              </a:rPr>
              <a:t>Data Points will be used as </a:t>
            </a:r>
            <a:r>
              <a:rPr lang="en-US" b="1">
                <a:latin typeface="Arial"/>
                <a:cs typeface="Calibri" panose="020F0502020204030204"/>
              </a:rPr>
              <a:t>input</a:t>
            </a:r>
            <a:r>
              <a:rPr lang="en-US">
                <a:latin typeface="Arial"/>
                <a:cs typeface="Calibri" panose="020F0502020204030204"/>
              </a:rPr>
              <a:t> for all the models used in this project.</a:t>
            </a:r>
          </a:p>
        </p:txBody>
      </p:sp>
      <p:sp>
        <p:nvSpPr>
          <p:cNvPr id="11" name="TextBox 10">
            <a:extLst>
              <a:ext uri="{FF2B5EF4-FFF2-40B4-BE49-F238E27FC236}">
                <a16:creationId xmlns:a16="http://schemas.microsoft.com/office/drawing/2014/main" id="{0A7E9EC8-B1BE-6F9B-B996-EC71DAB0FC64}"/>
              </a:ext>
            </a:extLst>
          </p:cNvPr>
          <p:cNvSpPr txBox="1"/>
          <p:nvPr/>
        </p:nvSpPr>
        <p:spPr>
          <a:xfrm>
            <a:off x="9674524" y="1139838"/>
            <a:ext cx="23251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F159A"/>
                </a:solidFill>
                <a:latin typeface="Arial"/>
                <a:cs typeface="Calibri"/>
              </a:rPr>
              <a:t>Encoder Result</a:t>
            </a:r>
            <a:endParaRPr lang="en-US"/>
          </a:p>
        </p:txBody>
      </p:sp>
      <p:sp>
        <p:nvSpPr>
          <p:cNvPr id="8" name="Slide Number Placeholder 7">
            <a:extLst>
              <a:ext uri="{FF2B5EF4-FFF2-40B4-BE49-F238E27FC236}">
                <a16:creationId xmlns:a16="http://schemas.microsoft.com/office/drawing/2014/main" id="{201DF9C0-DA2A-CB67-08D1-2314D6541AF1}"/>
              </a:ext>
            </a:extLst>
          </p:cNvPr>
          <p:cNvSpPr>
            <a:spLocks noGrp="1"/>
          </p:cNvSpPr>
          <p:nvPr>
            <p:ph type="sldNum" sz="quarter" idx="12"/>
          </p:nvPr>
        </p:nvSpPr>
        <p:spPr/>
        <p:txBody>
          <a:bodyPr/>
          <a:lstStyle/>
          <a:p>
            <a:fld id="{E05D2077-89F6-432B-BE56-DF9F51AFF43C}" type="slidenum">
              <a:rPr lang="en-US" smtClean="0"/>
              <a:t>12</a:t>
            </a:fld>
            <a:endParaRPr lang="en-US"/>
          </a:p>
        </p:txBody>
      </p:sp>
      <p:sp>
        <p:nvSpPr>
          <p:cNvPr id="12" name="TextBox 11">
            <a:extLst>
              <a:ext uri="{FF2B5EF4-FFF2-40B4-BE49-F238E27FC236}">
                <a16:creationId xmlns:a16="http://schemas.microsoft.com/office/drawing/2014/main" id="{75B8D46C-FCE3-D43B-3800-FC72ACD1AB76}"/>
              </a:ext>
            </a:extLst>
          </p:cNvPr>
          <p:cNvSpPr txBox="1"/>
          <p:nvPr/>
        </p:nvSpPr>
        <p:spPr>
          <a:xfrm>
            <a:off x="3517692" y="5406099"/>
            <a:ext cx="6016902" cy="307777"/>
          </a:xfrm>
          <a:prstGeom prst="rect">
            <a:avLst/>
          </a:prstGeom>
          <a:noFill/>
        </p:spPr>
        <p:txBody>
          <a:bodyPr wrap="square" lIns="91440" tIns="45720" rIns="91440" bIns="45720" rtlCol="0" anchor="t">
            <a:spAutoFit/>
          </a:bodyPr>
          <a:lstStyle/>
          <a:p>
            <a:r>
              <a:rPr lang="en-US" sz="1400" b="1" dirty="0">
                <a:cs typeface="Calibri"/>
              </a:rPr>
              <a:t>Fig9: Data Points</a:t>
            </a: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29750" y="1646925"/>
            <a:ext cx="5777558" cy="3851705"/>
          </a:xfrm>
          <a:prstGeom prst="rect">
            <a:avLst/>
          </a:prstGeom>
        </p:spPr>
      </p:pic>
    </p:spTree>
    <p:extLst>
      <p:ext uri="{BB962C8B-B14F-4D97-AF65-F5344CB8AC3E}">
        <p14:creationId xmlns:p14="http://schemas.microsoft.com/office/powerpoint/2010/main" val="104620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Chart, surface chart&#10;&#10;Description automatically generated">
            <a:extLst>
              <a:ext uri="{FF2B5EF4-FFF2-40B4-BE49-F238E27FC236}">
                <a16:creationId xmlns:a16="http://schemas.microsoft.com/office/drawing/2014/main" id="{398FA07D-E623-0782-CDA6-DA1C2715BA30}"/>
              </a:ext>
            </a:extLst>
          </p:cNvPr>
          <p:cNvPicPr>
            <a:picLocks noChangeAspect="1"/>
          </p:cNvPicPr>
          <p:nvPr/>
        </p:nvPicPr>
        <p:blipFill>
          <a:blip r:embed="rId3"/>
          <a:stretch>
            <a:fillRect/>
          </a:stretch>
        </p:blipFill>
        <p:spPr>
          <a:xfrm>
            <a:off x="524199" y="1170682"/>
            <a:ext cx="5287993" cy="3197395"/>
          </a:xfrm>
          <a:prstGeom prst="rect">
            <a:avLst/>
          </a:prstGeom>
        </p:spPr>
      </p:pic>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31" name="TextBox 30">
            <a:extLst>
              <a:ext uri="{FF2B5EF4-FFF2-40B4-BE49-F238E27FC236}">
                <a16:creationId xmlns:a16="http://schemas.microsoft.com/office/drawing/2014/main" id="{E3F644CA-44A3-47EE-A623-7A3970D2A200}"/>
              </a:ext>
            </a:extLst>
          </p:cNvPr>
          <p:cNvSpPr txBox="1"/>
          <p:nvPr/>
        </p:nvSpPr>
        <p:spPr>
          <a:xfrm>
            <a:off x="85216" y="558799"/>
            <a:ext cx="1826902" cy="523220"/>
          </a:xfrm>
          <a:prstGeom prst="rect">
            <a:avLst/>
          </a:prstGeom>
          <a:noFill/>
          <a:ln w="19050">
            <a:noFill/>
          </a:ln>
        </p:spPr>
        <p:txBody>
          <a:bodyPr wrap="square" lIns="91440" tIns="45720" rIns="91440" bIns="45720" rtlCol="0" anchor="t">
            <a:spAutoFit/>
          </a:bodyPr>
          <a:lstStyle/>
          <a:p>
            <a:pPr algn="ctr"/>
            <a:r>
              <a:rPr lang="en-US" sz="1400" b="1" dirty="0">
                <a:solidFill>
                  <a:srgbClr val="2F159A"/>
                </a:solidFill>
                <a:latin typeface="Arial"/>
                <a:cs typeface="Arial"/>
              </a:rPr>
              <a:t>Processing Data and Training Result</a:t>
            </a:r>
            <a:endParaRPr lang="en-US" sz="1400" b="1" dirty="0">
              <a:solidFill>
                <a:srgbClr val="00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A7E9EC8-B1BE-6F9B-B996-EC71DAB0FC64}"/>
              </a:ext>
            </a:extLst>
          </p:cNvPr>
          <p:cNvSpPr txBox="1"/>
          <p:nvPr/>
        </p:nvSpPr>
        <p:spPr>
          <a:xfrm>
            <a:off x="4901241" y="636630"/>
            <a:ext cx="45392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F159A"/>
                </a:solidFill>
                <a:latin typeface="Arial"/>
                <a:cs typeface="Calibri"/>
              </a:rPr>
              <a:t>Scaler Result (Models Label)</a:t>
            </a:r>
            <a:endParaRPr lang="en-US"/>
          </a:p>
        </p:txBody>
      </p:sp>
      <p:pic>
        <p:nvPicPr>
          <p:cNvPr id="12" name="Picture 12" descr="Chart, surface chart&#10;&#10;Description automatically generated">
            <a:extLst>
              <a:ext uri="{FF2B5EF4-FFF2-40B4-BE49-F238E27FC236}">
                <a16:creationId xmlns:a16="http://schemas.microsoft.com/office/drawing/2014/main" id="{4CC34114-61EA-87AC-0799-258E44DA10EF}"/>
              </a:ext>
            </a:extLst>
          </p:cNvPr>
          <p:cNvPicPr>
            <a:picLocks noChangeAspect="1"/>
          </p:cNvPicPr>
          <p:nvPr/>
        </p:nvPicPr>
        <p:blipFill>
          <a:blip r:embed="rId4"/>
          <a:stretch>
            <a:fillRect/>
          </a:stretch>
        </p:blipFill>
        <p:spPr>
          <a:xfrm>
            <a:off x="6848006" y="913268"/>
            <a:ext cx="5287993" cy="3241922"/>
          </a:xfrm>
          <a:prstGeom prst="rect">
            <a:avLst/>
          </a:prstGeom>
        </p:spPr>
      </p:pic>
      <p:sp>
        <p:nvSpPr>
          <p:cNvPr id="15" name="TextBox 14">
            <a:extLst>
              <a:ext uri="{FF2B5EF4-FFF2-40B4-BE49-F238E27FC236}">
                <a16:creationId xmlns:a16="http://schemas.microsoft.com/office/drawing/2014/main" id="{FCEA180A-2A0D-D239-141C-FA7508B266D8}"/>
              </a:ext>
            </a:extLst>
          </p:cNvPr>
          <p:cNvSpPr txBox="1"/>
          <p:nvPr/>
        </p:nvSpPr>
        <p:spPr>
          <a:xfrm>
            <a:off x="297612" y="4487722"/>
            <a:ext cx="24536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ea typeface="Calibri" panose="020F0502020204030204"/>
                <a:cs typeface="Calibri" panose="020F0502020204030204"/>
              </a:rPr>
              <a:t>The scale varied between each target property.</a:t>
            </a:r>
          </a:p>
          <a:p>
            <a:pPr marL="285750" indent="-285750">
              <a:buFont typeface="Arial"/>
              <a:buChar char="•"/>
            </a:pPr>
            <a:r>
              <a:rPr lang="en-US" dirty="0">
                <a:latin typeface="Arial"/>
                <a:ea typeface="Calibri" panose="020F0502020204030204"/>
                <a:cs typeface="Calibri" panose="020F0502020204030204"/>
              </a:rPr>
              <a:t>The largest differences in scale for each category is the CD</a:t>
            </a:r>
          </a:p>
        </p:txBody>
      </p:sp>
      <p:sp>
        <p:nvSpPr>
          <p:cNvPr id="16" name="TextBox 15">
            <a:extLst>
              <a:ext uri="{FF2B5EF4-FFF2-40B4-BE49-F238E27FC236}">
                <a16:creationId xmlns:a16="http://schemas.microsoft.com/office/drawing/2014/main" id="{E2C98FCD-2F49-B2F2-C7D0-B23C4CFED61B}"/>
              </a:ext>
            </a:extLst>
          </p:cNvPr>
          <p:cNvSpPr txBox="1"/>
          <p:nvPr/>
        </p:nvSpPr>
        <p:spPr>
          <a:xfrm>
            <a:off x="9440748" y="4630372"/>
            <a:ext cx="24536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ea typeface="Calibri" panose="020F0502020204030204"/>
                <a:cs typeface="Calibri" panose="020F0502020204030204"/>
              </a:rPr>
              <a:t>This figures show the </a:t>
            </a:r>
            <a:r>
              <a:rPr lang="en-US" b="1" dirty="0">
                <a:latin typeface="Arial"/>
                <a:ea typeface="Calibri" panose="020F0502020204030204"/>
                <a:cs typeface="Calibri" panose="020F0502020204030204"/>
              </a:rPr>
              <a:t>importance of this scaler model</a:t>
            </a:r>
          </a:p>
        </p:txBody>
      </p:sp>
      <p:sp>
        <p:nvSpPr>
          <p:cNvPr id="4" name="Slide Number Placeholder 3">
            <a:extLst>
              <a:ext uri="{FF2B5EF4-FFF2-40B4-BE49-F238E27FC236}">
                <a16:creationId xmlns:a16="http://schemas.microsoft.com/office/drawing/2014/main" id="{FB29A43C-C29B-39FA-F688-AA44110ADD54}"/>
              </a:ext>
            </a:extLst>
          </p:cNvPr>
          <p:cNvSpPr>
            <a:spLocks noGrp="1"/>
          </p:cNvSpPr>
          <p:nvPr>
            <p:ph type="sldNum" sz="quarter" idx="12"/>
          </p:nvPr>
        </p:nvSpPr>
        <p:spPr/>
        <p:txBody>
          <a:bodyPr/>
          <a:lstStyle/>
          <a:p>
            <a:fld id="{E05D2077-89F6-432B-BE56-DF9F51AFF43C}" type="slidenum">
              <a:rPr lang="en-US" smtClean="0"/>
              <a:t>13</a:t>
            </a:fld>
            <a:endParaRPr lang="en-US"/>
          </a:p>
        </p:txBody>
      </p:sp>
      <p:sp>
        <p:nvSpPr>
          <p:cNvPr id="8" name="TextBox 7">
            <a:extLst>
              <a:ext uri="{FF2B5EF4-FFF2-40B4-BE49-F238E27FC236}">
                <a16:creationId xmlns:a16="http://schemas.microsoft.com/office/drawing/2014/main" id="{82CB9206-DE7E-4D38-7A4F-6C95E62D5E91}"/>
              </a:ext>
            </a:extLst>
          </p:cNvPr>
          <p:cNvSpPr txBox="1"/>
          <p:nvPr/>
        </p:nvSpPr>
        <p:spPr>
          <a:xfrm>
            <a:off x="2496900" y="6541910"/>
            <a:ext cx="6016902" cy="307777"/>
          </a:xfrm>
          <a:prstGeom prst="rect">
            <a:avLst/>
          </a:prstGeom>
          <a:noFill/>
        </p:spPr>
        <p:txBody>
          <a:bodyPr wrap="square" lIns="91440" tIns="45720" rIns="91440" bIns="45720" rtlCol="0" anchor="t">
            <a:spAutoFit/>
          </a:bodyPr>
          <a:lstStyle/>
          <a:p>
            <a:r>
              <a:rPr lang="en-US" sz="1400" b="1" dirty="0">
                <a:ea typeface="+mn-lt"/>
                <a:cs typeface="+mn-lt"/>
              </a:rPr>
              <a:t>Fig10: Models Label of Scaler Models</a:t>
            </a:r>
            <a:endParaRPr lang="en-US" dirty="0"/>
          </a:p>
        </p:txBody>
      </p:sp>
      <p:pic>
        <p:nvPicPr>
          <p:cNvPr id="14" name="Picture 14" descr="Chart, surface chart&#10;&#10;Description automatically generated">
            <a:extLst>
              <a:ext uri="{FF2B5EF4-FFF2-40B4-BE49-F238E27FC236}">
                <a16:creationId xmlns:a16="http://schemas.microsoft.com/office/drawing/2014/main" id="{1BECCA9D-D4A7-7D55-74C9-6E36E001C828}"/>
              </a:ext>
            </a:extLst>
          </p:cNvPr>
          <p:cNvPicPr>
            <a:picLocks noChangeAspect="1"/>
          </p:cNvPicPr>
          <p:nvPr/>
        </p:nvPicPr>
        <p:blipFill>
          <a:blip r:embed="rId5"/>
          <a:stretch>
            <a:fillRect/>
          </a:stretch>
        </p:blipFill>
        <p:spPr>
          <a:xfrm>
            <a:off x="3951940" y="3894565"/>
            <a:ext cx="5118268" cy="2963435"/>
          </a:xfrm>
          <a:prstGeom prst="rect">
            <a:avLst/>
          </a:prstGeom>
        </p:spPr>
      </p:pic>
    </p:spTree>
    <p:extLst>
      <p:ext uri="{BB962C8B-B14F-4D97-AF65-F5344CB8AC3E}">
        <p14:creationId xmlns:p14="http://schemas.microsoft.com/office/powerpoint/2010/main" val="4036088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31" name="TextBox 30">
            <a:extLst>
              <a:ext uri="{FF2B5EF4-FFF2-40B4-BE49-F238E27FC236}">
                <a16:creationId xmlns:a16="http://schemas.microsoft.com/office/drawing/2014/main" id="{E3F644CA-44A3-47EE-A623-7A3970D2A200}"/>
              </a:ext>
            </a:extLst>
          </p:cNvPr>
          <p:cNvSpPr txBox="1"/>
          <p:nvPr/>
        </p:nvSpPr>
        <p:spPr>
          <a:xfrm>
            <a:off x="0" y="606904"/>
            <a:ext cx="1992691" cy="523220"/>
          </a:xfrm>
          <a:prstGeom prst="rect">
            <a:avLst/>
          </a:prstGeom>
          <a:noFill/>
          <a:ln w="19050">
            <a:noFill/>
          </a:ln>
        </p:spPr>
        <p:txBody>
          <a:bodyPr wrap="square" lIns="91440" tIns="45720" rIns="91440" bIns="45720" rtlCol="0" anchor="t">
            <a:spAutoFit/>
          </a:bodyPr>
          <a:lstStyle/>
          <a:p>
            <a:pPr algn="ctr"/>
            <a:r>
              <a:rPr lang="en-US" sz="1400" b="1" dirty="0">
                <a:solidFill>
                  <a:srgbClr val="2F159A"/>
                </a:solidFill>
                <a:latin typeface="Arial"/>
                <a:cs typeface="Arial"/>
              </a:rPr>
              <a:t>Processing Data and Training Result</a:t>
            </a:r>
            <a:endParaRPr lang="en-US" sz="1400" b="1" dirty="0">
              <a:solidFill>
                <a:srgbClr val="00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A7E9EC8-B1BE-6F9B-B996-EC71DAB0FC64}"/>
              </a:ext>
            </a:extLst>
          </p:cNvPr>
          <p:cNvSpPr txBox="1"/>
          <p:nvPr/>
        </p:nvSpPr>
        <p:spPr>
          <a:xfrm>
            <a:off x="4239882" y="722895"/>
            <a:ext cx="4266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F159A"/>
                </a:solidFill>
                <a:latin typeface="Arial"/>
                <a:cs typeface="Calibri"/>
              </a:rPr>
              <a:t>POD Coefficients (Models Label)</a:t>
            </a:r>
            <a:endParaRPr lang="en-US"/>
          </a:p>
        </p:txBody>
      </p:sp>
      <p:pic>
        <p:nvPicPr>
          <p:cNvPr id="4" name="Picture 4" descr="Chart&#10;&#10;Description automatically generated">
            <a:extLst>
              <a:ext uri="{FF2B5EF4-FFF2-40B4-BE49-F238E27FC236}">
                <a16:creationId xmlns:a16="http://schemas.microsoft.com/office/drawing/2014/main" id="{975987C0-613E-4C1F-0CDD-D533EE472A5A}"/>
              </a:ext>
            </a:extLst>
          </p:cNvPr>
          <p:cNvPicPr>
            <a:picLocks noChangeAspect="1"/>
          </p:cNvPicPr>
          <p:nvPr/>
        </p:nvPicPr>
        <p:blipFill>
          <a:blip r:embed="rId3"/>
          <a:stretch>
            <a:fillRect/>
          </a:stretch>
        </p:blipFill>
        <p:spPr>
          <a:xfrm>
            <a:off x="198694" y="1089552"/>
            <a:ext cx="5231187" cy="2853985"/>
          </a:xfrm>
          <a:prstGeom prst="rect">
            <a:avLst/>
          </a:prstGeom>
        </p:spPr>
      </p:pic>
      <p:pic>
        <p:nvPicPr>
          <p:cNvPr id="5" name="Picture 7" descr="Chart&#10;&#10;Description automatically generated">
            <a:extLst>
              <a:ext uri="{FF2B5EF4-FFF2-40B4-BE49-F238E27FC236}">
                <a16:creationId xmlns:a16="http://schemas.microsoft.com/office/drawing/2014/main" id="{8CD6431B-014C-0B58-558F-7D07AFBBF083}"/>
              </a:ext>
            </a:extLst>
          </p:cNvPr>
          <p:cNvPicPr>
            <a:picLocks noChangeAspect="1"/>
          </p:cNvPicPr>
          <p:nvPr/>
        </p:nvPicPr>
        <p:blipFill>
          <a:blip r:embed="rId4"/>
          <a:stretch>
            <a:fillRect/>
          </a:stretch>
        </p:blipFill>
        <p:spPr>
          <a:xfrm>
            <a:off x="5878455" y="1050699"/>
            <a:ext cx="4926665" cy="2747309"/>
          </a:xfrm>
          <a:prstGeom prst="rect">
            <a:avLst/>
          </a:prstGeom>
        </p:spPr>
      </p:pic>
      <p:cxnSp>
        <p:nvCxnSpPr>
          <p:cNvPr id="8" name="Straight Arrow Connector 7">
            <a:extLst>
              <a:ext uri="{FF2B5EF4-FFF2-40B4-BE49-F238E27FC236}">
                <a16:creationId xmlns:a16="http://schemas.microsoft.com/office/drawing/2014/main" id="{F2AB6132-FE91-D76F-9AA5-69384202F31F}"/>
              </a:ext>
            </a:extLst>
          </p:cNvPr>
          <p:cNvCxnSpPr/>
          <p:nvPr/>
        </p:nvCxnSpPr>
        <p:spPr>
          <a:xfrm flipH="1" flipV="1">
            <a:off x="8500182" y="2214503"/>
            <a:ext cx="5750" cy="12565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E09DE954-45DF-DB53-798E-6E095B30038E}"/>
              </a:ext>
            </a:extLst>
          </p:cNvPr>
          <p:cNvCxnSpPr>
            <a:cxnSpLocks/>
          </p:cNvCxnSpPr>
          <p:nvPr/>
        </p:nvCxnSpPr>
        <p:spPr>
          <a:xfrm flipV="1">
            <a:off x="3744636" y="1932039"/>
            <a:ext cx="0" cy="16608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2" name="Picture 12" descr="Chart, histogram&#10;&#10;Description automatically generated">
            <a:extLst>
              <a:ext uri="{FF2B5EF4-FFF2-40B4-BE49-F238E27FC236}">
                <a16:creationId xmlns:a16="http://schemas.microsoft.com/office/drawing/2014/main" id="{4F2021A8-4D55-36E2-DB5C-F52C4B0050E7}"/>
              </a:ext>
            </a:extLst>
          </p:cNvPr>
          <p:cNvPicPr>
            <a:picLocks noChangeAspect="1"/>
          </p:cNvPicPr>
          <p:nvPr/>
        </p:nvPicPr>
        <p:blipFill>
          <a:blip r:embed="rId5"/>
          <a:stretch>
            <a:fillRect/>
          </a:stretch>
        </p:blipFill>
        <p:spPr>
          <a:xfrm>
            <a:off x="434468" y="3873806"/>
            <a:ext cx="4718792" cy="2758376"/>
          </a:xfrm>
          <a:prstGeom prst="rect">
            <a:avLst/>
          </a:prstGeom>
        </p:spPr>
      </p:pic>
      <p:cxnSp>
        <p:nvCxnSpPr>
          <p:cNvPr id="13" name="Straight Arrow Connector 12">
            <a:extLst>
              <a:ext uri="{FF2B5EF4-FFF2-40B4-BE49-F238E27FC236}">
                <a16:creationId xmlns:a16="http://schemas.microsoft.com/office/drawing/2014/main" id="{694023C6-534F-600B-2863-8E015FF32A94}"/>
              </a:ext>
            </a:extLst>
          </p:cNvPr>
          <p:cNvCxnSpPr>
            <a:cxnSpLocks/>
          </p:cNvCxnSpPr>
          <p:nvPr/>
        </p:nvCxnSpPr>
        <p:spPr>
          <a:xfrm flipV="1">
            <a:off x="3018870" y="5252994"/>
            <a:ext cx="0" cy="10702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4" name="Picture 14" descr="Chart, line chart, histogram&#10;&#10;Description automatically generated">
            <a:extLst>
              <a:ext uri="{FF2B5EF4-FFF2-40B4-BE49-F238E27FC236}">
                <a16:creationId xmlns:a16="http://schemas.microsoft.com/office/drawing/2014/main" id="{EFF466CA-AF37-D40C-466A-7A76939B7623}"/>
              </a:ext>
            </a:extLst>
          </p:cNvPr>
          <p:cNvPicPr>
            <a:picLocks noChangeAspect="1"/>
          </p:cNvPicPr>
          <p:nvPr/>
        </p:nvPicPr>
        <p:blipFill>
          <a:blip r:embed="rId6"/>
          <a:stretch>
            <a:fillRect/>
          </a:stretch>
        </p:blipFill>
        <p:spPr>
          <a:xfrm>
            <a:off x="6018529" y="3873806"/>
            <a:ext cx="4786591" cy="2659549"/>
          </a:xfrm>
          <a:prstGeom prst="rect">
            <a:avLst/>
          </a:prstGeom>
        </p:spPr>
      </p:pic>
      <p:cxnSp>
        <p:nvCxnSpPr>
          <p:cNvPr id="15" name="Straight Arrow Connector 14">
            <a:extLst>
              <a:ext uri="{FF2B5EF4-FFF2-40B4-BE49-F238E27FC236}">
                <a16:creationId xmlns:a16="http://schemas.microsoft.com/office/drawing/2014/main" id="{BD2B9408-E979-BB26-F360-575F52433F22}"/>
              </a:ext>
            </a:extLst>
          </p:cNvPr>
          <p:cNvCxnSpPr>
            <a:cxnSpLocks/>
          </p:cNvCxnSpPr>
          <p:nvPr/>
        </p:nvCxnSpPr>
        <p:spPr>
          <a:xfrm flipH="1" flipV="1">
            <a:off x="8779588" y="5241907"/>
            <a:ext cx="5750" cy="9977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22047CF7-E11A-C490-54E4-37A2F70C4000}"/>
              </a:ext>
            </a:extLst>
          </p:cNvPr>
          <p:cNvSpPr txBox="1"/>
          <p:nvPr/>
        </p:nvSpPr>
        <p:spPr>
          <a:xfrm>
            <a:off x="1730517" y="4184576"/>
            <a:ext cx="25939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ea typeface="Calibri" panose="020F0502020204030204"/>
                <a:cs typeface="Calibri" panose="020F0502020204030204"/>
              </a:rPr>
              <a:t>Not all coefficient needed to represent the original curve</a:t>
            </a:r>
            <a:endParaRPr lang="en-US" dirty="0">
              <a:ea typeface="Calibri" panose="020F0502020204030204"/>
              <a:cs typeface="Calibri" panose="020F0502020204030204"/>
            </a:endParaRPr>
          </a:p>
        </p:txBody>
      </p:sp>
      <p:sp>
        <p:nvSpPr>
          <p:cNvPr id="17" name="TextBox 16">
            <a:extLst>
              <a:ext uri="{FF2B5EF4-FFF2-40B4-BE49-F238E27FC236}">
                <a16:creationId xmlns:a16="http://schemas.microsoft.com/office/drawing/2014/main" id="{DCA2D0A2-A1F1-1100-19E4-36251195E978}"/>
              </a:ext>
            </a:extLst>
          </p:cNvPr>
          <p:cNvSpPr txBox="1"/>
          <p:nvPr/>
        </p:nvSpPr>
        <p:spPr>
          <a:xfrm>
            <a:off x="1150674" y="2382012"/>
            <a:ext cx="25939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ea typeface="Calibri" panose="020F0502020204030204"/>
                <a:cs typeface="Calibri" panose="020F0502020204030204"/>
              </a:rPr>
              <a:t>K=35 is enough to represent all target properties</a:t>
            </a:r>
            <a:endParaRPr lang="en-US">
              <a:ea typeface="Calibri" panose="020F0502020204030204"/>
              <a:cs typeface="Calibri" panose="020F0502020204030204"/>
            </a:endParaRPr>
          </a:p>
        </p:txBody>
      </p:sp>
      <p:sp>
        <p:nvSpPr>
          <p:cNvPr id="18" name="Slide Number Placeholder 17">
            <a:extLst>
              <a:ext uri="{FF2B5EF4-FFF2-40B4-BE49-F238E27FC236}">
                <a16:creationId xmlns:a16="http://schemas.microsoft.com/office/drawing/2014/main" id="{FA76D824-A683-2860-9BD3-234DEF73ADA9}"/>
              </a:ext>
            </a:extLst>
          </p:cNvPr>
          <p:cNvSpPr>
            <a:spLocks noGrp="1"/>
          </p:cNvSpPr>
          <p:nvPr>
            <p:ph type="sldNum" sz="quarter" idx="12"/>
          </p:nvPr>
        </p:nvSpPr>
        <p:spPr/>
        <p:txBody>
          <a:bodyPr/>
          <a:lstStyle/>
          <a:p>
            <a:fld id="{E05D2077-89F6-432B-BE56-DF9F51AFF43C}" type="slidenum">
              <a:rPr lang="en-US" smtClean="0"/>
              <a:t>14</a:t>
            </a:fld>
            <a:endParaRPr lang="en-US"/>
          </a:p>
        </p:txBody>
      </p:sp>
      <p:sp>
        <p:nvSpPr>
          <p:cNvPr id="20" name="TextBox 19">
            <a:extLst>
              <a:ext uri="{FF2B5EF4-FFF2-40B4-BE49-F238E27FC236}">
                <a16:creationId xmlns:a16="http://schemas.microsoft.com/office/drawing/2014/main" id="{A22AA449-5D59-806E-213B-192E7417534F}"/>
              </a:ext>
            </a:extLst>
          </p:cNvPr>
          <p:cNvSpPr txBox="1"/>
          <p:nvPr/>
        </p:nvSpPr>
        <p:spPr>
          <a:xfrm>
            <a:off x="4788218" y="6567586"/>
            <a:ext cx="6016902" cy="307777"/>
          </a:xfrm>
          <a:prstGeom prst="rect">
            <a:avLst/>
          </a:prstGeom>
          <a:noFill/>
        </p:spPr>
        <p:txBody>
          <a:bodyPr wrap="square" lIns="91440" tIns="45720" rIns="91440" bIns="45720" rtlCol="0" anchor="t">
            <a:spAutoFit/>
          </a:bodyPr>
          <a:lstStyle/>
          <a:p>
            <a:r>
              <a:rPr lang="en-US" sz="1400" b="1" dirty="0">
                <a:cs typeface="Calibri"/>
              </a:rPr>
              <a:t>Fig11: Models Label of POD Models</a:t>
            </a:r>
          </a:p>
        </p:txBody>
      </p:sp>
    </p:spTree>
    <p:extLst>
      <p:ext uri="{BB962C8B-B14F-4D97-AF65-F5344CB8AC3E}">
        <p14:creationId xmlns:p14="http://schemas.microsoft.com/office/powerpoint/2010/main" val="191094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643" y="1217878"/>
            <a:ext cx="6080760" cy="405384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9751" y="1285342"/>
            <a:ext cx="6078925" cy="4052616"/>
          </a:xfrm>
          <a:prstGeom prst="rect">
            <a:avLst/>
          </a:prstGeom>
        </p:spPr>
      </p:pic>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31" name="TextBox 30">
            <a:extLst>
              <a:ext uri="{FF2B5EF4-FFF2-40B4-BE49-F238E27FC236}">
                <a16:creationId xmlns:a16="http://schemas.microsoft.com/office/drawing/2014/main" id="{E3F644CA-44A3-47EE-A623-7A3970D2A200}"/>
              </a:ext>
            </a:extLst>
          </p:cNvPr>
          <p:cNvSpPr txBox="1"/>
          <p:nvPr/>
        </p:nvSpPr>
        <p:spPr>
          <a:xfrm>
            <a:off x="21643" y="590570"/>
            <a:ext cx="2040848" cy="523220"/>
          </a:xfrm>
          <a:prstGeom prst="rect">
            <a:avLst/>
          </a:prstGeom>
          <a:noFill/>
          <a:ln w="19050">
            <a:noFill/>
          </a:ln>
        </p:spPr>
        <p:txBody>
          <a:bodyPr wrap="square" lIns="91440" tIns="45720" rIns="91440" bIns="45720" rtlCol="0" anchor="t">
            <a:spAutoFit/>
          </a:bodyPr>
          <a:lstStyle/>
          <a:p>
            <a:pPr algn="ctr"/>
            <a:r>
              <a:rPr lang="en-US" sz="1400" b="1" dirty="0">
                <a:solidFill>
                  <a:srgbClr val="2F159A"/>
                </a:solidFill>
                <a:latin typeface="Arial"/>
                <a:cs typeface="Arial"/>
              </a:rPr>
              <a:t>Processing Data and Training Result</a:t>
            </a:r>
            <a:endParaRPr lang="en-US" sz="1400" b="1" dirty="0">
              <a:solidFill>
                <a:srgbClr val="00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A7E9EC8-B1BE-6F9B-B996-EC71DAB0FC64}"/>
              </a:ext>
            </a:extLst>
          </p:cNvPr>
          <p:cNvSpPr txBox="1"/>
          <p:nvPr/>
        </p:nvSpPr>
        <p:spPr>
          <a:xfrm>
            <a:off x="10092446" y="562152"/>
            <a:ext cx="2331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cs typeface="Calibri"/>
              </a:rPr>
              <a:t>Training Results </a:t>
            </a:r>
          </a:p>
        </p:txBody>
      </p:sp>
      <p:sp>
        <p:nvSpPr>
          <p:cNvPr id="5" name="TextBox 4">
            <a:extLst>
              <a:ext uri="{FF2B5EF4-FFF2-40B4-BE49-F238E27FC236}">
                <a16:creationId xmlns:a16="http://schemas.microsoft.com/office/drawing/2014/main" id="{1CF78BED-0C58-ED48-20C7-DDBE67CDD3C5}"/>
              </a:ext>
            </a:extLst>
          </p:cNvPr>
          <p:cNvSpPr txBox="1"/>
          <p:nvPr/>
        </p:nvSpPr>
        <p:spPr>
          <a:xfrm>
            <a:off x="4040936" y="5344380"/>
            <a:ext cx="75784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ea typeface="+mn-lt"/>
                <a:cs typeface="Arial"/>
              </a:rPr>
              <a:t>The loss </a:t>
            </a:r>
            <a:r>
              <a:rPr lang="en-US" b="1" dirty="0">
                <a:latin typeface="Arial"/>
                <a:ea typeface="+mn-lt"/>
                <a:cs typeface="Arial"/>
              </a:rPr>
              <a:t>has converged</a:t>
            </a:r>
            <a:r>
              <a:rPr lang="en-US" dirty="0">
                <a:latin typeface="Arial"/>
                <a:ea typeface="+mn-lt"/>
                <a:cs typeface="Arial"/>
              </a:rPr>
              <a:t>.</a:t>
            </a:r>
          </a:p>
          <a:p>
            <a:pPr marL="285750" indent="-285750">
              <a:buFont typeface="Arial"/>
              <a:buChar char="•"/>
            </a:pPr>
            <a:r>
              <a:rPr lang="en-US" dirty="0">
                <a:latin typeface="Arial"/>
                <a:ea typeface="+mn-lt"/>
                <a:cs typeface="+mn-lt"/>
              </a:rPr>
              <a:t>The final MAE of Multiplier [CD, CL, Pitch, Plunge] are</a:t>
            </a:r>
            <a:r>
              <a:rPr lang="en-US" b="1" dirty="0">
                <a:latin typeface="Arial"/>
                <a:ea typeface="+mn-lt"/>
                <a:cs typeface="+mn-lt"/>
              </a:rPr>
              <a:t> [4.89,0.03,1.87,0.67]</a:t>
            </a:r>
            <a:endParaRPr lang="en-US" b="1" dirty="0">
              <a:latin typeface="Arial"/>
              <a:cs typeface="Calibri" panose="020F0502020204030204"/>
            </a:endParaRPr>
          </a:p>
          <a:p>
            <a:pPr marL="285750" indent="-285750">
              <a:buFont typeface="Arial"/>
              <a:buChar char="•"/>
            </a:pPr>
            <a:endParaRPr lang="en-US" dirty="0">
              <a:latin typeface="Arial"/>
              <a:cs typeface="Calibri" panose="020F0502020204030204"/>
            </a:endParaRPr>
          </a:p>
          <a:p>
            <a:pPr marL="285750" indent="-285750">
              <a:buFont typeface="Arial"/>
              <a:buChar char="•"/>
            </a:pPr>
            <a:endParaRPr lang="en-US" dirty="0">
              <a:latin typeface="Arial"/>
              <a:cs typeface="Calibri" panose="020F0502020204030204"/>
            </a:endParaRPr>
          </a:p>
        </p:txBody>
      </p:sp>
      <p:sp>
        <p:nvSpPr>
          <p:cNvPr id="8" name="Slide Number Placeholder 7">
            <a:extLst>
              <a:ext uri="{FF2B5EF4-FFF2-40B4-BE49-F238E27FC236}">
                <a16:creationId xmlns:a16="http://schemas.microsoft.com/office/drawing/2014/main" id="{173D9E78-EBA6-2C1A-2B7B-C98CEBEC471A}"/>
              </a:ext>
            </a:extLst>
          </p:cNvPr>
          <p:cNvSpPr>
            <a:spLocks noGrp="1"/>
          </p:cNvSpPr>
          <p:nvPr>
            <p:ph type="sldNum" sz="quarter" idx="12"/>
          </p:nvPr>
        </p:nvSpPr>
        <p:spPr/>
        <p:txBody>
          <a:bodyPr/>
          <a:lstStyle/>
          <a:p>
            <a:fld id="{E05D2077-89F6-432B-BE56-DF9F51AFF43C}" type="slidenum">
              <a:rPr lang="en-US" smtClean="0"/>
              <a:t>15</a:t>
            </a:fld>
            <a:endParaRPr lang="en-US"/>
          </a:p>
        </p:txBody>
      </p:sp>
      <p:sp>
        <p:nvSpPr>
          <p:cNvPr id="12" name="TextBox 11">
            <a:extLst>
              <a:ext uri="{FF2B5EF4-FFF2-40B4-BE49-F238E27FC236}">
                <a16:creationId xmlns:a16="http://schemas.microsoft.com/office/drawing/2014/main" id="{67A237B8-216A-F3BC-71EA-8C8753A5AB55}"/>
              </a:ext>
            </a:extLst>
          </p:cNvPr>
          <p:cNvSpPr txBox="1"/>
          <p:nvPr/>
        </p:nvSpPr>
        <p:spPr>
          <a:xfrm>
            <a:off x="493032" y="5277849"/>
            <a:ext cx="6016902" cy="307777"/>
          </a:xfrm>
          <a:prstGeom prst="rect">
            <a:avLst/>
          </a:prstGeom>
          <a:noFill/>
        </p:spPr>
        <p:txBody>
          <a:bodyPr wrap="square" lIns="91440" tIns="45720" rIns="91440" bIns="45720" rtlCol="0" anchor="t">
            <a:spAutoFit/>
          </a:bodyPr>
          <a:lstStyle/>
          <a:p>
            <a:r>
              <a:rPr lang="en-US" sz="1400" b="1" dirty="0">
                <a:cs typeface="Calibri"/>
              </a:rPr>
              <a:t>Fig12: Models Loss Curve</a:t>
            </a:r>
          </a:p>
        </p:txBody>
      </p:sp>
    </p:spTree>
    <p:extLst>
      <p:ext uri="{BB962C8B-B14F-4D97-AF65-F5344CB8AC3E}">
        <p14:creationId xmlns:p14="http://schemas.microsoft.com/office/powerpoint/2010/main" val="4093705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11" name="TextBox 10">
            <a:extLst>
              <a:ext uri="{FF2B5EF4-FFF2-40B4-BE49-F238E27FC236}">
                <a16:creationId xmlns:a16="http://schemas.microsoft.com/office/drawing/2014/main" id="{0A7E9EC8-B1BE-6F9B-B996-EC71DAB0FC64}"/>
              </a:ext>
            </a:extLst>
          </p:cNvPr>
          <p:cNvSpPr txBox="1"/>
          <p:nvPr/>
        </p:nvSpPr>
        <p:spPr>
          <a:xfrm>
            <a:off x="8738598" y="574152"/>
            <a:ext cx="4654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cs typeface="Calibri"/>
              </a:rPr>
              <a:t>Training Results (POD Models)</a:t>
            </a:r>
          </a:p>
        </p:txBody>
      </p:sp>
      <p:graphicFrame>
        <p:nvGraphicFramePr>
          <p:cNvPr id="5" name="Table 4">
            <a:extLst>
              <a:ext uri="{FF2B5EF4-FFF2-40B4-BE49-F238E27FC236}">
                <a16:creationId xmlns:a16="http://schemas.microsoft.com/office/drawing/2014/main" id="{0F24F7E2-8986-E03B-3FAE-140C22CE7E93}"/>
              </a:ext>
            </a:extLst>
          </p:cNvPr>
          <p:cNvGraphicFramePr>
            <a:graphicFrameLocks noGrp="1"/>
          </p:cNvGraphicFramePr>
          <p:nvPr>
            <p:extLst>
              <p:ext uri="{D42A27DB-BD31-4B8C-83A1-F6EECF244321}">
                <p14:modId xmlns:p14="http://schemas.microsoft.com/office/powerpoint/2010/main" val="3230349629"/>
              </p:ext>
            </p:extLst>
          </p:nvPr>
        </p:nvGraphicFramePr>
        <p:xfrm>
          <a:off x="2248860" y="1450785"/>
          <a:ext cx="7694280" cy="3338023"/>
        </p:xfrm>
        <a:graphic>
          <a:graphicData uri="http://schemas.openxmlformats.org/drawingml/2006/table">
            <a:tbl>
              <a:tblPr firstRow="1" bandRow="1">
                <a:tableStyleId>{5C22544A-7EE6-4342-B048-85BDC9FD1C3A}</a:tableStyleId>
              </a:tblPr>
              <a:tblGrid>
                <a:gridCol w="2061964">
                  <a:extLst>
                    <a:ext uri="{9D8B030D-6E8A-4147-A177-3AD203B41FA5}">
                      <a16:colId xmlns:a16="http://schemas.microsoft.com/office/drawing/2014/main" val="3281690672"/>
                    </a:ext>
                  </a:extLst>
                </a:gridCol>
                <a:gridCol w="1702292">
                  <a:extLst>
                    <a:ext uri="{9D8B030D-6E8A-4147-A177-3AD203B41FA5}">
                      <a16:colId xmlns:a16="http://schemas.microsoft.com/office/drawing/2014/main" val="2686316752"/>
                    </a:ext>
                  </a:extLst>
                </a:gridCol>
                <a:gridCol w="1993232">
                  <a:extLst>
                    <a:ext uri="{9D8B030D-6E8A-4147-A177-3AD203B41FA5}">
                      <a16:colId xmlns:a16="http://schemas.microsoft.com/office/drawing/2014/main" val="2565997623"/>
                    </a:ext>
                  </a:extLst>
                </a:gridCol>
                <a:gridCol w="1936792">
                  <a:extLst>
                    <a:ext uri="{9D8B030D-6E8A-4147-A177-3AD203B41FA5}">
                      <a16:colId xmlns:a16="http://schemas.microsoft.com/office/drawing/2014/main" val="2976189243"/>
                    </a:ext>
                  </a:extLst>
                </a:gridCol>
              </a:tblGrid>
              <a:tr h="1132543">
                <a:tc>
                  <a:txBody>
                    <a:bodyPr/>
                    <a:lstStyle/>
                    <a:p>
                      <a:pPr marL="0" algn="ctr" rtl="0" latinLnBrk="0">
                        <a:spcBef>
                          <a:spcPts val="0"/>
                        </a:spcBef>
                        <a:spcAft>
                          <a:spcPts val="0"/>
                        </a:spcAft>
                      </a:pPr>
                      <a:r>
                        <a:rPr lang="en-US" sz="1800" kern="1200">
                          <a:effectLst/>
                        </a:rPr>
                        <a:t>Models Label</a:t>
                      </a:r>
                      <a:endParaRPr lang="en-US">
                        <a:effectLst/>
                      </a:endParaRPr>
                    </a:p>
                  </a:txBody>
                  <a:tcPr marL="0" marR="0" marT="0" marB="0" anchor="ctr"/>
                </a:tc>
                <a:tc>
                  <a:txBody>
                    <a:bodyPr/>
                    <a:lstStyle/>
                    <a:p>
                      <a:pPr marL="0" algn="ctr" rtl="0" latinLnBrk="0">
                        <a:spcBef>
                          <a:spcPts val="0"/>
                        </a:spcBef>
                        <a:spcAft>
                          <a:spcPts val="0"/>
                        </a:spcAft>
                      </a:pPr>
                      <a:r>
                        <a:rPr lang="en-US" sz="1800" kern="1200">
                          <a:effectLst/>
                        </a:rPr>
                        <a:t>50 Samples</a:t>
                      </a:r>
                      <a:endParaRPr lang="en-US">
                        <a:effectLst/>
                      </a:endParaRPr>
                    </a:p>
                  </a:txBody>
                  <a:tcPr marL="0" marR="0" marT="0" marB="0" anchor="ctr"/>
                </a:tc>
                <a:tc>
                  <a:txBody>
                    <a:bodyPr/>
                    <a:lstStyle/>
                    <a:p>
                      <a:pPr marL="0" algn="ctr" rtl="0" latinLnBrk="0">
                        <a:spcBef>
                          <a:spcPts val="0"/>
                        </a:spcBef>
                        <a:spcAft>
                          <a:spcPts val="0"/>
                        </a:spcAft>
                      </a:pPr>
                      <a:r>
                        <a:rPr lang="en-US" sz="1800" kern="1200">
                          <a:effectLst/>
                        </a:rPr>
                        <a:t>100 Samples</a:t>
                      </a:r>
                      <a:endParaRPr lang="en-US">
                        <a:effectLst/>
                      </a:endParaRPr>
                    </a:p>
                  </a:txBody>
                  <a:tcPr marL="0" marR="0" marT="0" marB="0" anchor="ctr"/>
                </a:tc>
                <a:tc>
                  <a:txBody>
                    <a:bodyPr/>
                    <a:lstStyle/>
                    <a:p>
                      <a:pPr marL="0" algn="ctr" rtl="0" latinLnBrk="0">
                        <a:spcBef>
                          <a:spcPts val="0"/>
                        </a:spcBef>
                        <a:spcAft>
                          <a:spcPts val="0"/>
                        </a:spcAft>
                      </a:pPr>
                      <a:r>
                        <a:rPr lang="en-US" sz="1800" kern="1200">
                          <a:effectLst/>
                        </a:rPr>
                        <a:t>150 Samples</a:t>
                      </a:r>
                      <a:endParaRPr lang="en-US">
                        <a:effectLst/>
                      </a:endParaRPr>
                    </a:p>
                  </a:txBody>
                  <a:tcPr marL="0" marR="0" marT="0" marB="0" anchor="ctr"/>
                </a:tc>
                <a:extLst>
                  <a:ext uri="{0D108BD9-81ED-4DB2-BD59-A6C34878D82A}">
                    <a16:rowId xmlns:a16="http://schemas.microsoft.com/office/drawing/2014/main" val="4038998876"/>
                  </a:ext>
                </a:extLst>
              </a:tr>
              <a:tr h="551370">
                <a:tc>
                  <a:txBody>
                    <a:bodyPr/>
                    <a:lstStyle/>
                    <a:p>
                      <a:pPr marL="0" algn="ctr" rtl="0" latinLnBrk="0">
                        <a:spcBef>
                          <a:spcPts val="0"/>
                        </a:spcBef>
                        <a:spcAft>
                          <a:spcPts val="0"/>
                        </a:spcAft>
                      </a:pPr>
                      <a:r>
                        <a:rPr lang="en-US" sz="1800">
                          <a:effectLst/>
                        </a:rPr>
                        <a:t>CD</a:t>
                      </a:r>
                      <a:endParaRPr lang="en-US">
                        <a:effectLst/>
                      </a:endParaRPr>
                    </a:p>
                  </a:txBody>
                  <a:tcPr marL="0" marR="0" marT="0" marB="0" anchor="ctr"/>
                </a:tc>
                <a:tc>
                  <a:txBody>
                    <a:bodyPr/>
                    <a:lstStyle/>
                    <a:p>
                      <a:pPr marL="0" lvl="0" algn="ctr">
                        <a:spcBef>
                          <a:spcPts val="0"/>
                        </a:spcBef>
                        <a:spcAft>
                          <a:spcPts val="0"/>
                        </a:spcAft>
                        <a:buNone/>
                      </a:pPr>
                      <a:r>
                        <a:rPr lang="id-ID" sz="1800" b="0" i="0" u="none" strike="noStrike" noProof="0">
                          <a:effectLst/>
                          <a:latin typeface="Calibri"/>
                        </a:rPr>
                        <a:t>0.0124</a:t>
                      </a:r>
                      <a:endParaRPr lang="en-US"/>
                    </a:p>
                  </a:txBody>
                  <a:tcPr marL="0" marR="0" marT="0" marB="0" anchor="ctr"/>
                </a:tc>
                <a:tc>
                  <a:txBody>
                    <a:bodyPr/>
                    <a:lstStyle/>
                    <a:p>
                      <a:pPr marL="0" algn="ctr" rtl="0" eaLnBrk="1" latinLnBrk="0" hangingPunct="1">
                        <a:spcBef>
                          <a:spcPts val="0"/>
                        </a:spcBef>
                        <a:spcAft>
                          <a:spcPts val="0"/>
                        </a:spcAft>
                      </a:pPr>
                      <a:r>
                        <a:rPr lang="id-ID" sz="1800">
                          <a:effectLst/>
                        </a:rPr>
                        <a:t>0.0095</a:t>
                      </a:r>
                    </a:p>
                  </a:txBody>
                  <a:tcPr marL="0" marR="0" marT="0" marB="0" anchor="ctr"/>
                </a:tc>
                <a:tc>
                  <a:txBody>
                    <a:bodyPr/>
                    <a:lstStyle/>
                    <a:p>
                      <a:pPr marL="0" algn="ctr" rtl="0" eaLnBrk="1" latinLnBrk="0" hangingPunct="1">
                        <a:spcBef>
                          <a:spcPts val="0"/>
                        </a:spcBef>
                        <a:spcAft>
                          <a:spcPts val="0"/>
                        </a:spcAft>
                      </a:pPr>
                      <a:r>
                        <a:rPr lang="id-ID" sz="1800">
                          <a:effectLst/>
                        </a:rPr>
                        <a:t>0.0089</a:t>
                      </a:r>
                      <a:endParaRPr lang="id-ID">
                        <a:effectLst/>
                      </a:endParaRPr>
                    </a:p>
                  </a:txBody>
                  <a:tcPr marL="0" marR="0" marT="0" marB="0" anchor="ctr"/>
                </a:tc>
                <a:extLst>
                  <a:ext uri="{0D108BD9-81ED-4DB2-BD59-A6C34878D82A}">
                    <a16:rowId xmlns:a16="http://schemas.microsoft.com/office/drawing/2014/main" val="1116151887"/>
                  </a:ext>
                </a:extLst>
              </a:tr>
              <a:tr h="551370">
                <a:tc>
                  <a:txBody>
                    <a:bodyPr/>
                    <a:lstStyle/>
                    <a:p>
                      <a:pPr marL="0" algn="ctr" rtl="0" latinLnBrk="0">
                        <a:spcBef>
                          <a:spcPts val="0"/>
                        </a:spcBef>
                        <a:spcAft>
                          <a:spcPts val="0"/>
                        </a:spcAft>
                      </a:pPr>
                      <a:r>
                        <a:rPr lang="en-US" sz="1800">
                          <a:effectLst/>
                        </a:rPr>
                        <a:t>CL</a:t>
                      </a:r>
                      <a:endParaRPr lang="en-US">
                        <a:effectLst/>
                      </a:endParaRPr>
                    </a:p>
                  </a:txBody>
                  <a:tcPr marL="0" marR="0" marT="0" marB="0" anchor="ctr"/>
                </a:tc>
                <a:tc>
                  <a:txBody>
                    <a:bodyPr/>
                    <a:lstStyle/>
                    <a:p>
                      <a:pPr marL="0" algn="ctr" rtl="0" eaLnBrk="1" latinLnBrk="0" hangingPunct="1">
                        <a:spcBef>
                          <a:spcPts val="0"/>
                        </a:spcBef>
                        <a:spcAft>
                          <a:spcPts val="0"/>
                        </a:spcAft>
                      </a:pPr>
                      <a:r>
                        <a:rPr lang="id-ID" sz="1800">
                          <a:effectLst/>
                        </a:rPr>
                        <a:t>0.0839</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800">
                          <a:effectLst/>
                        </a:rPr>
                        <a:t>0.0551</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800">
                          <a:effectLst/>
                        </a:rPr>
                        <a:t>0.054</a:t>
                      </a:r>
                      <a:endParaRPr lang="id-ID">
                        <a:effectLst/>
                      </a:endParaRPr>
                    </a:p>
                  </a:txBody>
                  <a:tcPr marL="0" marR="0" marT="0" marB="0" anchor="ctr"/>
                </a:tc>
                <a:extLst>
                  <a:ext uri="{0D108BD9-81ED-4DB2-BD59-A6C34878D82A}">
                    <a16:rowId xmlns:a16="http://schemas.microsoft.com/office/drawing/2014/main" val="1168774358"/>
                  </a:ext>
                </a:extLst>
              </a:tr>
              <a:tr h="551370">
                <a:tc>
                  <a:txBody>
                    <a:bodyPr/>
                    <a:lstStyle/>
                    <a:p>
                      <a:pPr marL="0" algn="ctr" rtl="0" latinLnBrk="0">
                        <a:spcBef>
                          <a:spcPts val="0"/>
                        </a:spcBef>
                        <a:spcAft>
                          <a:spcPts val="0"/>
                        </a:spcAft>
                      </a:pPr>
                      <a:r>
                        <a:rPr lang="en-US" sz="1800">
                          <a:effectLst/>
                        </a:rPr>
                        <a:t>Pitch</a:t>
                      </a:r>
                      <a:endParaRPr lang="en-US">
                        <a:effectLst/>
                      </a:endParaRPr>
                    </a:p>
                  </a:txBody>
                  <a:tcPr marL="0" marR="0" marT="0" marB="0" anchor="ctr"/>
                </a:tc>
                <a:tc>
                  <a:txBody>
                    <a:bodyPr/>
                    <a:lstStyle/>
                    <a:p>
                      <a:pPr marL="0" algn="ctr" rtl="0" eaLnBrk="1" latinLnBrk="0" hangingPunct="1">
                        <a:spcBef>
                          <a:spcPts val="0"/>
                        </a:spcBef>
                        <a:spcAft>
                          <a:spcPts val="0"/>
                        </a:spcAft>
                      </a:pPr>
                      <a:r>
                        <a:rPr lang="id-ID" sz="1800">
                          <a:effectLst/>
                        </a:rPr>
                        <a:t>0.0839</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800">
                          <a:effectLst/>
                        </a:rPr>
                        <a:t>0.0615</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800">
                          <a:effectLst/>
                        </a:rPr>
                        <a:t>0.0437</a:t>
                      </a:r>
                      <a:endParaRPr lang="id-ID">
                        <a:effectLst/>
                      </a:endParaRPr>
                    </a:p>
                  </a:txBody>
                  <a:tcPr marL="0" marR="0" marT="0" marB="0" anchor="ctr"/>
                </a:tc>
                <a:extLst>
                  <a:ext uri="{0D108BD9-81ED-4DB2-BD59-A6C34878D82A}">
                    <a16:rowId xmlns:a16="http://schemas.microsoft.com/office/drawing/2014/main" val="530207606"/>
                  </a:ext>
                </a:extLst>
              </a:tr>
              <a:tr h="551370">
                <a:tc>
                  <a:txBody>
                    <a:bodyPr/>
                    <a:lstStyle/>
                    <a:p>
                      <a:pPr marL="0" algn="ctr" rtl="0" latinLnBrk="0">
                        <a:spcBef>
                          <a:spcPts val="0"/>
                        </a:spcBef>
                        <a:spcAft>
                          <a:spcPts val="0"/>
                        </a:spcAft>
                      </a:pPr>
                      <a:r>
                        <a:rPr lang="en-US" sz="1800">
                          <a:effectLst/>
                        </a:rPr>
                        <a:t>Plunge</a:t>
                      </a:r>
                      <a:endParaRPr lang="en-US">
                        <a:effectLst/>
                      </a:endParaRPr>
                    </a:p>
                  </a:txBody>
                  <a:tcPr marL="0" marR="0" marT="0" marB="0" anchor="ctr"/>
                </a:tc>
                <a:tc>
                  <a:txBody>
                    <a:bodyPr/>
                    <a:lstStyle/>
                    <a:p>
                      <a:pPr marL="0" algn="ctr" rtl="0" eaLnBrk="1" latinLnBrk="0" hangingPunct="1">
                        <a:spcBef>
                          <a:spcPts val="0"/>
                        </a:spcBef>
                        <a:spcAft>
                          <a:spcPts val="0"/>
                        </a:spcAft>
                      </a:pPr>
                      <a:r>
                        <a:rPr lang="id-ID" sz="1800">
                          <a:effectLst/>
                        </a:rPr>
                        <a:t>0.1001</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800">
                          <a:effectLst/>
                        </a:rPr>
                        <a:t>0.0704</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800" dirty="0">
                          <a:effectLst/>
                        </a:rPr>
                        <a:t>0.0467</a:t>
                      </a:r>
                      <a:endParaRPr lang="id-ID" dirty="0">
                        <a:effectLst/>
                      </a:endParaRPr>
                    </a:p>
                  </a:txBody>
                  <a:tcPr marL="0" marR="0" marT="0" marB="0" anchor="ctr"/>
                </a:tc>
                <a:extLst>
                  <a:ext uri="{0D108BD9-81ED-4DB2-BD59-A6C34878D82A}">
                    <a16:rowId xmlns:a16="http://schemas.microsoft.com/office/drawing/2014/main" val="3762696193"/>
                  </a:ext>
                </a:extLst>
              </a:tr>
            </a:tbl>
          </a:graphicData>
        </a:graphic>
      </p:graphicFrame>
      <p:sp>
        <p:nvSpPr>
          <p:cNvPr id="4" name="TextBox 3">
            <a:extLst>
              <a:ext uri="{FF2B5EF4-FFF2-40B4-BE49-F238E27FC236}">
                <a16:creationId xmlns:a16="http://schemas.microsoft.com/office/drawing/2014/main" id="{8C012B41-3F3A-7371-1F72-43E72F2F9699}"/>
              </a:ext>
            </a:extLst>
          </p:cNvPr>
          <p:cNvSpPr txBox="1"/>
          <p:nvPr/>
        </p:nvSpPr>
        <p:spPr>
          <a:xfrm>
            <a:off x="2117982" y="5434079"/>
            <a:ext cx="87020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cs typeface="Calibri" panose="020F0502020204030204"/>
              </a:rPr>
              <a:t>The lowest value of MAE is at drag coefficient whereas the largest is at plunge.</a:t>
            </a:r>
          </a:p>
          <a:p>
            <a:pPr marL="285750" indent="-285750">
              <a:buFont typeface="Arial"/>
              <a:buChar char="•"/>
            </a:pPr>
            <a:r>
              <a:rPr lang="en-US" dirty="0">
                <a:latin typeface="Arial"/>
                <a:cs typeface="Calibri" panose="020F0502020204030204"/>
              </a:rPr>
              <a:t>The</a:t>
            </a:r>
            <a:r>
              <a:rPr lang="en-US" b="1" dirty="0">
                <a:latin typeface="Arial"/>
                <a:cs typeface="Calibri" panose="020F0502020204030204"/>
              </a:rPr>
              <a:t> bigger the size of the training data the lower the MAE</a:t>
            </a:r>
          </a:p>
        </p:txBody>
      </p:sp>
      <p:sp>
        <p:nvSpPr>
          <p:cNvPr id="8" name="Slide Number Placeholder 7">
            <a:extLst>
              <a:ext uri="{FF2B5EF4-FFF2-40B4-BE49-F238E27FC236}">
                <a16:creationId xmlns:a16="http://schemas.microsoft.com/office/drawing/2014/main" id="{43125FCF-7C69-80B8-7588-57B00A015A95}"/>
              </a:ext>
            </a:extLst>
          </p:cNvPr>
          <p:cNvSpPr>
            <a:spLocks noGrp="1"/>
          </p:cNvSpPr>
          <p:nvPr>
            <p:ph type="sldNum" sz="quarter" idx="12"/>
          </p:nvPr>
        </p:nvSpPr>
        <p:spPr/>
        <p:txBody>
          <a:bodyPr/>
          <a:lstStyle/>
          <a:p>
            <a:fld id="{E05D2077-89F6-432B-BE56-DF9F51AFF43C}" type="slidenum">
              <a:rPr lang="en-US" smtClean="0"/>
              <a:t>16</a:t>
            </a:fld>
            <a:endParaRPr lang="en-US"/>
          </a:p>
        </p:txBody>
      </p:sp>
      <p:sp>
        <p:nvSpPr>
          <p:cNvPr id="12" name="TextBox 11">
            <a:extLst>
              <a:ext uri="{FF2B5EF4-FFF2-40B4-BE49-F238E27FC236}">
                <a16:creationId xmlns:a16="http://schemas.microsoft.com/office/drawing/2014/main" id="{337D07CA-F4D7-9072-09A6-BF6418B45357}"/>
              </a:ext>
            </a:extLst>
          </p:cNvPr>
          <p:cNvSpPr txBox="1"/>
          <p:nvPr/>
        </p:nvSpPr>
        <p:spPr>
          <a:xfrm>
            <a:off x="3520150" y="4788808"/>
            <a:ext cx="5430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Tab7: Training Results of POD Models</a:t>
            </a:r>
          </a:p>
        </p:txBody>
      </p:sp>
      <p:sp>
        <p:nvSpPr>
          <p:cNvPr id="10" name="TextBox 30">
            <a:extLst>
              <a:ext uri="{FF2B5EF4-FFF2-40B4-BE49-F238E27FC236}">
                <a16:creationId xmlns:a16="http://schemas.microsoft.com/office/drawing/2014/main" id="{D4D5A89D-991F-F620-68CC-C601904C9849}"/>
              </a:ext>
            </a:extLst>
          </p:cNvPr>
          <p:cNvSpPr txBox="1"/>
          <p:nvPr/>
        </p:nvSpPr>
        <p:spPr>
          <a:xfrm>
            <a:off x="21643" y="590570"/>
            <a:ext cx="2040848" cy="523220"/>
          </a:xfrm>
          <a:prstGeom prst="rect">
            <a:avLst/>
          </a:prstGeom>
          <a:noFill/>
          <a:ln w="19050">
            <a:noFill/>
          </a:ln>
        </p:spPr>
        <p:txBody>
          <a:bodyPr wrap="square" lIns="91440" tIns="45720" rIns="91440" bIns="45720" rtlCol="0" anchor="t">
            <a:spAutoFit/>
          </a:bodyPr>
          <a:lstStyle/>
          <a:p>
            <a:pPr algn="ctr"/>
            <a:r>
              <a:rPr lang="en-US" sz="1400" b="1" dirty="0">
                <a:solidFill>
                  <a:srgbClr val="2F159A"/>
                </a:solidFill>
                <a:latin typeface="Arial"/>
                <a:cs typeface="Arial"/>
              </a:rPr>
              <a:t>Processing Data and Training Result</a:t>
            </a:r>
            <a:endParaRPr lang="en-US" sz="14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6239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24" name="TextBox 23">
            <a:extLst>
              <a:ext uri="{FF2B5EF4-FFF2-40B4-BE49-F238E27FC236}">
                <a16:creationId xmlns:a16="http://schemas.microsoft.com/office/drawing/2014/main" id="{63EA0D14-2A9C-4F09-AE73-23475B358690}"/>
              </a:ext>
            </a:extLst>
          </p:cNvPr>
          <p:cNvSpPr txBox="1"/>
          <p:nvPr/>
        </p:nvSpPr>
        <p:spPr>
          <a:xfrm>
            <a:off x="-148511" y="593684"/>
            <a:ext cx="1406094" cy="338554"/>
          </a:xfrm>
          <a:prstGeom prst="rect">
            <a:avLst/>
          </a:prstGeom>
          <a:noFill/>
          <a:ln w="19050">
            <a:noFill/>
          </a:ln>
        </p:spPr>
        <p:txBody>
          <a:bodyPr wrap="square" lIns="91440" tIns="45720" rIns="91440" bIns="45720" rtlCol="0" anchor="t">
            <a:spAutoFit/>
          </a:bodyPr>
          <a:lstStyle/>
          <a:p>
            <a:pPr algn="ctr"/>
            <a:r>
              <a:rPr lang="en-US" sz="1600" b="1" dirty="0">
                <a:solidFill>
                  <a:srgbClr val="2F159A"/>
                </a:solidFill>
                <a:latin typeface="Arial"/>
                <a:cs typeface="Arial"/>
              </a:rPr>
              <a:t>Validation</a:t>
            </a:r>
            <a:endParaRPr lang="en-US" sz="2000" b="1" dirty="0">
              <a:solidFill>
                <a:srgbClr val="2F159A"/>
              </a:solidFill>
              <a:cs typeface="Calibri"/>
            </a:endParaRPr>
          </a:p>
        </p:txBody>
      </p:sp>
      <p:pic>
        <p:nvPicPr>
          <p:cNvPr id="10" name="Picture 10" descr="Chart, line chart&#10;&#10;Description automatically generated">
            <a:extLst>
              <a:ext uri="{FF2B5EF4-FFF2-40B4-BE49-F238E27FC236}">
                <a16:creationId xmlns:a16="http://schemas.microsoft.com/office/drawing/2014/main" id="{EB1A624B-C9BF-2D61-9928-5F07ECE531B6}"/>
              </a:ext>
            </a:extLst>
          </p:cNvPr>
          <p:cNvPicPr>
            <a:picLocks noChangeAspect="1"/>
          </p:cNvPicPr>
          <p:nvPr/>
        </p:nvPicPr>
        <p:blipFill>
          <a:blip r:embed="rId3"/>
          <a:stretch>
            <a:fillRect/>
          </a:stretch>
        </p:blipFill>
        <p:spPr>
          <a:xfrm>
            <a:off x="145596" y="1578630"/>
            <a:ext cx="3925687" cy="2562482"/>
          </a:xfrm>
          <a:prstGeom prst="rect">
            <a:avLst/>
          </a:prstGeom>
        </p:spPr>
      </p:pic>
      <p:pic>
        <p:nvPicPr>
          <p:cNvPr id="11" name="Picture 11" descr="Chart&#10;&#10;Description automatically generated">
            <a:extLst>
              <a:ext uri="{FF2B5EF4-FFF2-40B4-BE49-F238E27FC236}">
                <a16:creationId xmlns:a16="http://schemas.microsoft.com/office/drawing/2014/main" id="{75EA9A37-BF4F-858E-A013-65A5FC5DC055}"/>
              </a:ext>
            </a:extLst>
          </p:cNvPr>
          <p:cNvPicPr>
            <a:picLocks noChangeAspect="1"/>
          </p:cNvPicPr>
          <p:nvPr/>
        </p:nvPicPr>
        <p:blipFill>
          <a:blip r:embed="rId4"/>
          <a:stretch>
            <a:fillRect/>
          </a:stretch>
        </p:blipFill>
        <p:spPr>
          <a:xfrm>
            <a:off x="4192646" y="1535953"/>
            <a:ext cx="4124469" cy="2602800"/>
          </a:xfrm>
          <a:prstGeom prst="rect">
            <a:avLst/>
          </a:prstGeom>
        </p:spPr>
      </p:pic>
      <p:pic>
        <p:nvPicPr>
          <p:cNvPr id="12" name="Picture 12" descr="Chart&#10;&#10;Description automatically generated">
            <a:extLst>
              <a:ext uri="{FF2B5EF4-FFF2-40B4-BE49-F238E27FC236}">
                <a16:creationId xmlns:a16="http://schemas.microsoft.com/office/drawing/2014/main" id="{54AE1D64-2AFE-4547-78FB-9427D93FA614}"/>
              </a:ext>
            </a:extLst>
          </p:cNvPr>
          <p:cNvPicPr>
            <a:picLocks noChangeAspect="1"/>
          </p:cNvPicPr>
          <p:nvPr/>
        </p:nvPicPr>
        <p:blipFill>
          <a:blip r:embed="rId5"/>
          <a:stretch>
            <a:fillRect/>
          </a:stretch>
        </p:blipFill>
        <p:spPr>
          <a:xfrm>
            <a:off x="8221297" y="1394943"/>
            <a:ext cx="3964308" cy="2602800"/>
          </a:xfrm>
          <a:prstGeom prst="rect">
            <a:avLst/>
          </a:prstGeom>
        </p:spPr>
      </p:pic>
      <p:cxnSp>
        <p:nvCxnSpPr>
          <p:cNvPr id="15" name="Straight Arrow Connector 14">
            <a:extLst>
              <a:ext uri="{FF2B5EF4-FFF2-40B4-BE49-F238E27FC236}">
                <a16:creationId xmlns:a16="http://schemas.microsoft.com/office/drawing/2014/main" id="{1EEE1B63-3308-8479-E159-A63F01E02A2E}"/>
              </a:ext>
            </a:extLst>
          </p:cNvPr>
          <p:cNvCxnSpPr>
            <a:cxnSpLocks/>
          </p:cNvCxnSpPr>
          <p:nvPr/>
        </p:nvCxnSpPr>
        <p:spPr>
          <a:xfrm flipH="1" flipV="1">
            <a:off x="6622880" y="3653338"/>
            <a:ext cx="2404759" cy="11875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AE5D90E9-364C-59E1-0652-79A5302B1439}"/>
              </a:ext>
            </a:extLst>
          </p:cNvPr>
          <p:cNvSpPr txBox="1"/>
          <p:nvPr/>
        </p:nvSpPr>
        <p:spPr>
          <a:xfrm>
            <a:off x="7396863" y="598961"/>
            <a:ext cx="23271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2F159A"/>
                </a:solidFill>
                <a:latin typeface="Arial"/>
                <a:cs typeface="Calibri"/>
              </a:rPr>
              <a:t>Reduction in performance</a:t>
            </a:r>
            <a:endParaRPr lang="en-US" sz="1400">
              <a:solidFill>
                <a:srgbClr val="2F159A"/>
              </a:solidFill>
              <a:latin typeface="Arial"/>
              <a:cs typeface="Arial"/>
            </a:endParaRPr>
          </a:p>
        </p:txBody>
      </p:sp>
      <p:sp>
        <p:nvSpPr>
          <p:cNvPr id="18" name="TextBox 17">
            <a:extLst>
              <a:ext uri="{FF2B5EF4-FFF2-40B4-BE49-F238E27FC236}">
                <a16:creationId xmlns:a16="http://schemas.microsoft.com/office/drawing/2014/main" id="{D6E250E4-40CD-E705-3074-CDD46060CED9}"/>
              </a:ext>
            </a:extLst>
          </p:cNvPr>
          <p:cNvSpPr txBox="1"/>
          <p:nvPr/>
        </p:nvSpPr>
        <p:spPr>
          <a:xfrm>
            <a:off x="809614" y="4956585"/>
            <a:ext cx="73183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cs typeface="Calibri" panose="020F0502020204030204"/>
              </a:rPr>
              <a:t>Small amount of K will not be able to represent the curve</a:t>
            </a:r>
          </a:p>
          <a:p>
            <a:pPr marL="285750" indent="-285750">
              <a:buFont typeface="Arial"/>
              <a:buChar char="•"/>
            </a:pPr>
            <a:r>
              <a:rPr lang="en-US" dirty="0">
                <a:latin typeface="Arial"/>
                <a:cs typeface="Calibri" panose="020F0502020204030204"/>
              </a:rPr>
              <a:t>Too much amount of K will slightly decrease the performance</a:t>
            </a:r>
          </a:p>
        </p:txBody>
      </p:sp>
      <p:sp>
        <p:nvSpPr>
          <p:cNvPr id="19" name="Slide Number Placeholder 18">
            <a:extLst>
              <a:ext uri="{FF2B5EF4-FFF2-40B4-BE49-F238E27FC236}">
                <a16:creationId xmlns:a16="http://schemas.microsoft.com/office/drawing/2014/main" id="{5F55EEF8-0456-085D-5011-A006258CE01C}"/>
              </a:ext>
            </a:extLst>
          </p:cNvPr>
          <p:cNvSpPr>
            <a:spLocks noGrp="1"/>
          </p:cNvSpPr>
          <p:nvPr>
            <p:ph type="sldNum" sz="quarter" idx="12"/>
          </p:nvPr>
        </p:nvSpPr>
        <p:spPr/>
        <p:txBody>
          <a:bodyPr/>
          <a:lstStyle/>
          <a:p>
            <a:fld id="{E05D2077-89F6-432B-BE56-DF9F51AFF43C}" type="slidenum">
              <a:rPr lang="en-US" smtClean="0"/>
              <a:t>17</a:t>
            </a:fld>
            <a:endParaRPr lang="en-US"/>
          </a:p>
        </p:txBody>
      </p:sp>
      <p:sp>
        <p:nvSpPr>
          <p:cNvPr id="21" name="TextBox 20">
            <a:extLst>
              <a:ext uri="{FF2B5EF4-FFF2-40B4-BE49-F238E27FC236}">
                <a16:creationId xmlns:a16="http://schemas.microsoft.com/office/drawing/2014/main" id="{20EAB198-063E-9E6A-F712-AEF226EF82F5}"/>
              </a:ext>
            </a:extLst>
          </p:cNvPr>
          <p:cNvSpPr txBox="1"/>
          <p:nvPr/>
        </p:nvSpPr>
        <p:spPr>
          <a:xfrm>
            <a:off x="505030" y="4072932"/>
            <a:ext cx="6016902" cy="307777"/>
          </a:xfrm>
          <a:prstGeom prst="rect">
            <a:avLst/>
          </a:prstGeom>
          <a:noFill/>
        </p:spPr>
        <p:txBody>
          <a:bodyPr wrap="square" lIns="91440" tIns="45720" rIns="91440" bIns="45720" rtlCol="0" anchor="t">
            <a:spAutoFit/>
          </a:bodyPr>
          <a:lstStyle/>
          <a:p>
            <a:r>
              <a:rPr lang="en-US" sz="1400" b="1" dirty="0">
                <a:cs typeface="Calibri"/>
              </a:rPr>
              <a:t>Fig13: Pitch and Plunge Validation Results</a:t>
            </a:r>
          </a:p>
        </p:txBody>
      </p:sp>
      <p:cxnSp>
        <p:nvCxnSpPr>
          <p:cNvPr id="2" name="Straight Arrow Connector 1">
            <a:extLst>
              <a:ext uri="{FF2B5EF4-FFF2-40B4-BE49-F238E27FC236}">
                <a16:creationId xmlns:a16="http://schemas.microsoft.com/office/drawing/2014/main" id="{E57A036E-20A9-A37B-1D19-0AE28BDEFE63}"/>
              </a:ext>
            </a:extLst>
          </p:cNvPr>
          <p:cNvCxnSpPr>
            <a:cxnSpLocks/>
          </p:cNvCxnSpPr>
          <p:nvPr/>
        </p:nvCxnSpPr>
        <p:spPr>
          <a:xfrm flipV="1">
            <a:off x="9056394" y="3523942"/>
            <a:ext cx="1549013" cy="12881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C31D4CE-E443-DB55-1CA3-F19F33EA88BF}"/>
              </a:ext>
            </a:extLst>
          </p:cNvPr>
          <p:cNvSpPr txBox="1"/>
          <p:nvPr/>
        </p:nvSpPr>
        <p:spPr>
          <a:xfrm>
            <a:off x="7745370" y="4762931"/>
            <a:ext cx="34015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ea typeface="Calibri"/>
                <a:cs typeface="Calibri"/>
              </a:rPr>
              <a:t>Reduction in Performance</a:t>
            </a:r>
            <a:endParaRPr lang="en-US">
              <a:solidFill>
                <a:srgbClr val="2F159A"/>
              </a:solidFill>
              <a:latin typeface="Arial"/>
              <a:cs typeface="Arial"/>
            </a:endParaRPr>
          </a:p>
        </p:txBody>
      </p:sp>
    </p:spTree>
    <p:extLst>
      <p:ext uri="{BB962C8B-B14F-4D97-AF65-F5344CB8AC3E}">
        <p14:creationId xmlns:p14="http://schemas.microsoft.com/office/powerpoint/2010/main" val="2214171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Chart, histogram&#10;&#10;Description automatically generated">
            <a:extLst>
              <a:ext uri="{FF2B5EF4-FFF2-40B4-BE49-F238E27FC236}">
                <a16:creationId xmlns:a16="http://schemas.microsoft.com/office/drawing/2014/main" id="{63420849-5566-54BC-5E60-850DA78E59C9}"/>
              </a:ext>
            </a:extLst>
          </p:cNvPr>
          <p:cNvPicPr>
            <a:picLocks noChangeAspect="1"/>
          </p:cNvPicPr>
          <p:nvPr/>
        </p:nvPicPr>
        <p:blipFill>
          <a:blip r:embed="rId3"/>
          <a:stretch>
            <a:fillRect/>
          </a:stretch>
        </p:blipFill>
        <p:spPr>
          <a:xfrm>
            <a:off x="205288" y="944025"/>
            <a:ext cx="7673792" cy="5453774"/>
          </a:xfrm>
          <a:prstGeom prst="rect">
            <a:avLst/>
          </a:prstGeom>
        </p:spPr>
      </p:pic>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24" name="TextBox 23">
            <a:extLst>
              <a:ext uri="{FF2B5EF4-FFF2-40B4-BE49-F238E27FC236}">
                <a16:creationId xmlns:a16="http://schemas.microsoft.com/office/drawing/2014/main" id="{63EA0D14-2A9C-4F09-AE73-23475B358690}"/>
              </a:ext>
            </a:extLst>
          </p:cNvPr>
          <p:cNvSpPr txBox="1"/>
          <p:nvPr/>
        </p:nvSpPr>
        <p:spPr>
          <a:xfrm>
            <a:off x="-148512" y="636248"/>
            <a:ext cx="1406094" cy="307777"/>
          </a:xfrm>
          <a:prstGeom prst="rect">
            <a:avLst/>
          </a:prstGeom>
          <a:noFill/>
          <a:ln w="19050">
            <a:noFill/>
          </a:ln>
        </p:spPr>
        <p:txBody>
          <a:bodyPr wrap="square" lIns="91440" tIns="45720" rIns="91440" bIns="45720" rtlCol="0" anchor="t">
            <a:spAutoFit/>
          </a:bodyPr>
          <a:lstStyle/>
          <a:p>
            <a:pPr algn="ctr"/>
            <a:r>
              <a:rPr lang="en-US" sz="1400" b="1" dirty="0">
                <a:solidFill>
                  <a:srgbClr val="2F159A"/>
                </a:solidFill>
                <a:latin typeface="Arial"/>
                <a:cs typeface="Arial"/>
              </a:rPr>
              <a:t>Validation</a:t>
            </a:r>
            <a:endParaRPr lang="en-US" b="1" dirty="0">
              <a:solidFill>
                <a:srgbClr val="2F159A"/>
              </a:solidFill>
              <a:cs typeface="Calibri"/>
            </a:endParaRPr>
          </a:p>
        </p:txBody>
      </p:sp>
      <p:sp>
        <p:nvSpPr>
          <p:cNvPr id="19" name="TextBox 18">
            <a:extLst>
              <a:ext uri="{FF2B5EF4-FFF2-40B4-BE49-F238E27FC236}">
                <a16:creationId xmlns:a16="http://schemas.microsoft.com/office/drawing/2014/main" id="{E4DA5C80-8A63-D706-C197-AC58424E07DE}"/>
              </a:ext>
            </a:extLst>
          </p:cNvPr>
          <p:cNvSpPr txBox="1"/>
          <p:nvPr/>
        </p:nvSpPr>
        <p:spPr>
          <a:xfrm>
            <a:off x="7879080" y="1554835"/>
            <a:ext cx="368808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latin typeface="Arial"/>
                <a:cs typeface="Calibri" panose="020F0502020204030204"/>
              </a:rPr>
              <a:t>The bigger amount of K  makes the performance better.</a:t>
            </a:r>
          </a:p>
          <a:p>
            <a:pPr marL="285750" indent="-285750">
              <a:buFont typeface="Arial"/>
              <a:buChar char="•"/>
            </a:pPr>
            <a:r>
              <a:rPr lang="en-US" b="1" dirty="0">
                <a:latin typeface="Arial"/>
                <a:cs typeface="Calibri" panose="020F0502020204030204"/>
              </a:rPr>
              <a:t>Too many  POD coefficients also decrease the performance</a:t>
            </a:r>
            <a:endParaRPr lang="en-US" dirty="0">
              <a:latin typeface="Arial"/>
              <a:cs typeface="Calibri" panose="020F0502020204030204"/>
            </a:endParaRPr>
          </a:p>
          <a:p>
            <a:pPr marL="285750" indent="-285750">
              <a:buFont typeface="Arial"/>
              <a:buChar char="•"/>
            </a:pPr>
            <a:r>
              <a:rPr lang="en-US" b="1" dirty="0">
                <a:latin typeface="Arial"/>
                <a:cs typeface="Calibri" panose="020F0502020204030204"/>
              </a:rPr>
              <a:t>Minimum amount to represent all the properties is 35</a:t>
            </a:r>
            <a:r>
              <a:rPr lang="en-US" dirty="0">
                <a:latin typeface="Arial"/>
                <a:cs typeface="Calibri" panose="020F0502020204030204"/>
              </a:rPr>
              <a:t>.</a:t>
            </a:r>
          </a:p>
          <a:p>
            <a:pPr marL="285750" indent="-285750">
              <a:buFont typeface="Arial"/>
              <a:buChar char="•"/>
            </a:pPr>
            <a:r>
              <a:rPr lang="en-US" dirty="0">
                <a:latin typeface="Arial"/>
                <a:cs typeface="Calibri" panose="020F0502020204030204"/>
              </a:rPr>
              <a:t>From all those information, then the </a:t>
            </a:r>
            <a:r>
              <a:rPr lang="en-US" b="1" dirty="0">
                <a:latin typeface="Arial"/>
                <a:cs typeface="Calibri" panose="020F0502020204030204"/>
              </a:rPr>
              <a:t>recommended K value is at least 35</a:t>
            </a:r>
            <a:r>
              <a:rPr lang="en-US" dirty="0">
                <a:latin typeface="Arial"/>
                <a:cs typeface="Calibri" panose="020F0502020204030204"/>
              </a:rPr>
              <a:t>.</a:t>
            </a:r>
          </a:p>
          <a:p>
            <a:pPr marL="285750" indent="-285750">
              <a:buFont typeface="Arial"/>
              <a:buChar char="•"/>
            </a:pPr>
            <a:endParaRPr lang="en-US" dirty="0">
              <a:latin typeface="Arial"/>
              <a:cs typeface="Calibri" panose="020F0502020204030204"/>
            </a:endParaRPr>
          </a:p>
        </p:txBody>
      </p:sp>
      <p:sp>
        <p:nvSpPr>
          <p:cNvPr id="4" name="Slide Number Placeholder 3">
            <a:extLst>
              <a:ext uri="{FF2B5EF4-FFF2-40B4-BE49-F238E27FC236}">
                <a16:creationId xmlns:a16="http://schemas.microsoft.com/office/drawing/2014/main" id="{6D3924D6-5AB4-7580-210E-59734258A40D}"/>
              </a:ext>
            </a:extLst>
          </p:cNvPr>
          <p:cNvSpPr>
            <a:spLocks noGrp="1"/>
          </p:cNvSpPr>
          <p:nvPr>
            <p:ph type="sldNum" sz="quarter" idx="12"/>
          </p:nvPr>
        </p:nvSpPr>
        <p:spPr/>
        <p:txBody>
          <a:bodyPr/>
          <a:lstStyle/>
          <a:p>
            <a:fld id="{E05D2077-89F6-432B-BE56-DF9F51AFF43C}" type="slidenum">
              <a:rPr lang="en-US" smtClean="0"/>
              <a:t>18</a:t>
            </a:fld>
            <a:endParaRPr lang="en-US"/>
          </a:p>
        </p:txBody>
      </p:sp>
      <p:sp>
        <p:nvSpPr>
          <p:cNvPr id="8" name="TextBox 7">
            <a:extLst>
              <a:ext uri="{FF2B5EF4-FFF2-40B4-BE49-F238E27FC236}">
                <a16:creationId xmlns:a16="http://schemas.microsoft.com/office/drawing/2014/main" id="{0BE21CF7-424A-2280-DC0E-85BF43826016}"/>
              </a:ext>
            </a:extLst>
          </p:cNvPr>
          <p:cNvSpPr txBox="1"/>
          <p:nvPr/>
        </p:nvSpPr>
        <p:spPr>
          <a:xfrm>
            <a:off x="381203" y="6356350"/>
            <a:ext cx="6016902" cy="307777"/>
          </a:xfrm>
          <a:prstGeom prst="rect">
            <a:avLst/>
          </a:prstGeom>
          <a:noFill/>
        </p:spPr>
        <p:txBody>
          <a:bodyPr wrap="square" lIns="91440" tIns="45720" rIns="91440" bIns="45720" rtlCol="0" anchor="t">
            <a:spAutoFit/>
          </a:bodyPr>
          <a:lstStyle/>
          <a:p>
            <a:r>
              <a:rPr lang="en-US" sz="1400" b="1" dirty="0">
                <a:cs typeface="Calibri"/>
              </a:rPr>
              <a:t>Fig14: MAPE Plot of Validation</a:t>
            </a:r>
          </a:p>
        </p:txBody>
      </p:sp>
      <p:pic>
        <p:nvPicPr>
          <p:cNvPr id="5" name="Picture 9">
            <a:extLst>
              <a:ext uri="{FF2B5EF4-FFF2-40B4-BE49-F238E27FC236}">
                <a16:creationId xmlns:a16="http://schemas.microsoft.com/office/drawing/2014/main" id="{C12D0783-BD2F-7F37-696A-EEC7097A51BE}"/>
              </a:ext>
            </a:extLst>
          </p:cNvPr>
          <p:cNvPicPr>
            <a:picLocks noChangeAspect="1"/>
          </p:cNvPicPr>
          <p:nvPr/>
        </p:nvPicPr>
        <p:blipFill>
          <a:blip r:embed="rId4"/>
          <a:stretch>
            <a:fillRect/>
          </a:stretch>
        </p:blipFill>
        <p:spPr>
          <a:xfrm>
            <a:off x="5924879" y="1083449"/>
            <a:ext cx="1713050" cy="1826923"/>
          </a:xfrm>
          <a:prstGeom prst="rect">
            <a:avLst/>
          </a:prstGeom>
        </p:spPr>
      </p:pic>
      <p:sp>
        <p:nvSpPr>
          <p:cNvPr id="10" name="Kotak Teks 9">
            <a:extLst>
              <a:ext uri="{FF2B5EF4-FFF2-40B4-BE49-F238E27FC236}">
                <a16:creationId xmlns:a16="http://schemas.microsoft.com/office/drawing/2014/main" id="{9ACFC4F8-C554-FA22-B26C-96787D7F4C45}"/>
              </a:ext>
            </a:extLst>
          </p:cNvPr>
          <p:cNvSpPr txBox="1"/>
          <p:nvPr/>
        </p:nvSpPr>
        <p:spPr>
          <a:xfrm>
            <a:off x="8140284" y="1175108"/>
            <a:ext cx="2595647" cy="369332"/>
          </a:xfrm>
          <a:prstGeom prst="rect">
            <a:avLst/>
          </a:prstGeom>
          <a:noFill/>
        </p:spPr>
        <p:txBody>
          <a:bodyPr wrap="none" rtlCol="0">
            <a:spAutoFit/>
          </a:bodyPr>
          <a:lstStyle/>
          <a:p>
            <a:r>
              <a:rPr lang="en-US" b="1" dirty="0">
                <a:solidFill>
                  <a:srgbClr val="2F159A"/>
                </a:solidFill>
                <a:latin typeface="Arial" panose="020B0604020202020204" pitchFamily="34" charset="0"/>
                <a:cs typeface="Arial" panose="020B0604020202020204" pitchFamily="34" charset="0"/>
              </a:rPr>
              <a:t>Validation Conclusion</a:t>
            </a:r>
            <a:endParaRPr lang="en-ID" b="1" dirty="0">
              <a:solidFill>
                <a:srgbClr val="2F159A"/>
              </a:solidFill>
              <a:latin typeface="Arial" panose="020B0604020202020204" pitchFamily="34" charset="0"/>
              <a:cs typeface="Arial" panose="020B0604020202020204" pitchFamily="34" charset="0"/>
            </a:endParaRPr>
          </a:p>
        </p:txBody>
      </p:sp>
      <p:sp>
        <p:nvSpPr>
          <p:cNvPr id="12" name="Persegi Panjang 11">
            <a:extLst>
              <a:ext uri="{FF2B5EF4-FFF2-40B4-BE49-F238E27FC236}">
                <a16:creationId xmlns:a16="http://schemas.microsoft.com/office/drawing/2014/main" id="{CF9466C7-F6A3-1B63-A9DF-2AA1DC6F6577}"/>
              </a:ext>
            </a:extLst>
          </p:cNvPr>
          <p:cNvSpPr/>
          <p:nvPr/>
        </p:nvSpPr>
        <p:spPr>
          <a:xfrm>
            <a:off x="3182677" y="848951"/>
            <a:ext cx="1918086" cy="23449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t>MAPE Plot of Validation</a:t>
            </a:r>
            <a:endParaRPr lang="en-ID" sz="1200" b="1" dirty="0"/>
          </a:p>
          <a:p>
            <a:pPr algn="ctr"/>
            <a:endParaRPr lang="en-ID" sz="500" dirty="0"/>
          </a:p>
        </p:txBody>
      </p:sp>
      <p:sp>
        <p:nvSpPr>
          <p:cNvPr id="13" name="Persegi Panjang 12">
            <a:extLst>
              <a:ext uri="{FF2B5EF4-FFF2-40B4-BE49-F238E27FC236}">
                <a16:creationId xmlns:a16="http://schemas.microsoft.com/office/drawing/2014/main" id="{CACDEFB8-E692-ED07-704A-77C42800E127}"/>
              </a:ext>
            </a:extLst>
          </p:cNvPr>
          <p:cNvSpPr/>
          <p:nvPr/>
        </p:nvSpPr>
        <p:spPr>
          <a:xfrm>
            <a:off x="3182676" y="6239101"/>
            <a:ext cx="2189423" cy="23449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t>Amount of POD Coefficients</a:t>
            </a:r>
            <a:endParaRPr lang="en-ID" sz="500" dirty="0"/>
          </a:p>
        </p:txBody>
      </p:sp>
      <p:sp>
        <p:nvSpPr>
          <p:cNvPr id="14" name="Persegi Panjang 13">
            <a:extLst>
              <a:ext uri="{FF2B5EF4-FFF2-40B4-BE49-F238E27FC236}">
                <a16:creationId xmlns:a16="http://schemas.microsoft.com/office/drawing/2014/main" id="{7C0DA207-D888-E20E-80A7-DD28DAD0B58A}"/>
              </a:ext>
            </a:extLst>
          </p:cNvPr>
          <p:cNvSpPr/>
          <p:nvPr/>
        </p:nvSpPr>
        <p:spPr>
          <a:xfrm rot="16200000">
            <a:off x="-830758" y="3477945"/>
            <a:ext cx="2189423" cy="23449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t>MAPE</a:t>
            </a:r>
            <a:endParaRPr lang="en-ID" sz="500" dirty="0"/>
          </a:p>
        </p:txBody>
      </p:sp>
    </p:spTree>
    <p:extLst>
      <p:ext uri="{BB962C8B-B14F-4D97-AF65-F5344CB8AC3E}">
        <p14:creationId xmlns:p14="http://schemas.microsoft.com/office/powerpoint/2010/main" val="1923280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32" name="TextBox 31">
            <a:extLst>
              <a:ext uri="{FF2B5EF4-FFF2-40B4-BE49-F238E27FC236}">
                <a16:creationId xmlns:a16="http://schemas.microsoft.com/office/drawing/2014/main" id="{9C1EA35F-C380-4124-8A12-B476B298E39B}"/>
              </a:ext>
            </a:extLst>
          </p:cNvPr>
          <p:cNvSpPr txBox="1"/>
          <p:nvPr/>
        </p:nvSpPr>
        <p:spPr>
          <a:xfrm>
            <a:off x="-366368" y="558716"/>
            <a:ext cx="1406094" cy="369332"/>
          </a:xfrm>
          <a:prstGeom prst="rect">
            <a:avLst/>
          </a:prstGeom>
          <a:noFill/>
          <a:ln w="19050">
            <a:noFill/>
          </a:ln>
        </p:spPr>
        <p:txBody>
          <a:bodyPr wrap="square" lIns="91440" tIns="45720" rIns="91440" bIns="45720" rtlCol="0" anchor="t">
            <a:spAutoFit/>
          </a:bodyPr>
          <a:lstStyle/>
          <a:p>
            <a:pPr algn="ctr"/>
            <a:r>
              <a:rPr lang="en-US" b="1" dirty="0">
                <a:solidFill>
                  <a:srgbClr val="2F159A"/>
                </a:solidFill>
                <a:latin typeface="Arial"/>
                <a:cs typeface="Arial"/>
              </a:rPr>
              <a:t>Test</a:t>
            </a:r>
            <a:endParaRPr lang="en-US" sz="2400" b="1" dirty="0">
              <a:solidFill>
                <a:srgbClr val="2F159A"/>
              </a:solidFill>
              <a:ea typeface="Calibri"/>
              <a:cs typeface="Calibri"/>
            </a:endParaRPr>
          </a:p>
        </p:txBody>
      </p:sp>
      <p:sp>
        <p:nvSpPr>
          <p:cNvPr id="4" name="TextBox 3">
            <a:extLst>
              <a:ext uri="{FF2B5EF4-FFF2-40B4-BE49-F238E27FC236}">
                <a16:creationId xmlns:a16="http://schemas.microsoft.com/office/drawing/2014/main" id="{E1430DC2-25F5-94AF-7DA3-974471C30CCF}"/>
              </a:ext>
            </a:extLst>
          </p:cNvPr>
          <p:cNvSpPr txBox="1"/>
          <p:nvPr/>
        </p:nvSpPr>
        <p:spPr>
          <a:xfrm>
            <a:off x="9863785" y="572364"/>
            <a:ext cx="2686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ea typeface="Calibri"/>
                <a:cs typeface="Calibri"/>
              </a:rPr>
              <a:t>Prediction Test (CD)</a:t>
            </a:r>
          </a:p>
        </p:txBody>
      </p:sp>
      <p:pic>
        <p:nvPicPr>
          <p:cNvPr id="5" name="Picture 7" descr="Chart, line chart, histogram&#10;&#10;Description automatically generated">
            <a:extLst>
              <a:ext uri="{FF2B5EF4-FFF2-40B4-BE49-F238E27FC236}">
                <a16:creationId xmlns:a16="http://schemas.microsoft.com/office/drawing/2014/main" id="{0E494542-B75A-BE01-8FC0-5C1C35CEF8AB}"/>
              </a:ext>
            </a:extLst>
          </p:cNvPr>
          <p:cNvPicPr>
            <a:picLocks noChangeAspect="1"/>
          </p:cNvPicPr>
          <p:nvPr/>
        </p:nvPicPr>
        <p:blipFill>
          <a:blip r:embed="rId3"/>
          <a:stretch>
            <a:fillRect/>
          </a:stretch>
        </p:blipFill>
        <p:spPr>
          <a:xfrm>
            <a:off x="86264" y="2082776"/>
            <a:ext cx="4010400" cy="2469132"/>
          </a:xfrm>
          <a:prstGeom prst="rect">
            <a:avLst/>
          </a:prstGeom>
        </p:spPr>
      </p:pic>
      <p:pic>
        <p:nvPicPr>
          <p:cNvPr id="8" name="Picture 9" descr="Chart, line chart, histogram&#10;&#10;Description automatically generated">
            <a:extLst>
              <a:ext uri="{FF2B5EF4-FFF2-40B4-BE49-F238E27FC236}">
                <a16:creationId xmlns:a16="http://schemas.microsoft.com/office/drawing/2014/main" id="{5DE831C2-B0B3-75ED-6733-C0181280741D}"/>
              </a:ext>
            </a:extLst>
          </p:cNvPr>
          <p:cNvPicPr>
            <a:picLocks noChangeAspect="1"/>
          </p:cNvPicPr>
          <p:nvPr/>
        </p:nvPicPr>
        <p:blipFill>
          <a:blip r:embed="rId4"/>
          <a:stretch>
            <a:fillRect/>
          </a:stretch>
        </p:blipFill>
        <p:spPr>
          <a:xfrm>
            <a:off x="4103719" y="2155468"/>
            <a:ext cx="3996023" cy="2396440"/>
          </a:xfrm>
          <a:prstGeom prst="rect">
            <a:avLst/>
          </a:prstGeom>
        </p:spPr>
      </p:pic>
      <p:pic>
        <p:nvPicPr>
          <p:cNvPr id="10" name="Picture 11" descr="Chart, line chart, histogram&#10;&#10;Description automatically generated">
            <a:extLst>
              <a:ext uri="{FF2B5EF4-FFF2-40B4-BE49-F238E27FC236}">
                <a16:creationId xmlns:a16="http://schemas.microsoft.com/office/drawing/2014/main" id="{B509BCDB-262A-2B2C-9533-30B97338F28D}"/>
              </a:ext>
            </a:extLst>
          </p:cNvPr>
          <p:cNvPicPr>
            <a:picLocks noChangeAspect="1"/>
          </p:cNvPicPr>
          <p:nvPr/>
        </p:nvPicPr>
        <p:blipFill>
          <a:blip r:embed="rId5"/>
          <a:stretch>
            <a:fillRect/>
          </a:stretch>
        </p:blipFill>
        <p:spPr>
          <a:xfrm>
            <a:off x="7986650" y="2112336"/>
            <a:ext cx="4010400" cy="2439571"/>
          </a:xfrm>
          <a:prstGeom prst="rect">
            <a:avLst/>
          </a:prstGeom>
        </p:spPr>
      </p:pic>
      <p:sp>
        <p:nvSpPr>
          <p:cNvPr id="11" name="TextBox 10">
            <a:extLst>
              <a:ext uri="{FF2B5EF4-FFF2-40B4-BE49-F238E27FC236}">
                <a16:creationId xmlns:a16="http://schemas.microsoft.com/office/drawing/2014/main" id="{66EE8E39-226B-D846-820D-8FEBF9D6BBF0}"/>
              </a:ext>
            </a:extLst>
          </p:cNvPr>
          <p:cNvSpPr txBox="1"/>
          <p:nvPr/>
        </p:nvSpPr>
        <p:spPr>
          <a:xfrm>
            <a:off x="445698" y="5359576"/>
            <a:ext cx="1085267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dirty="0">
                <a:latin typeface="Arial"/>
                <a:cs typeface="Arial"/>
              </a:rPr>
              <a:t>The qualitative way to measure a good result is by seeing how well it follows the original curve.</a:t>
            </a:r>
          </a:p>
          <a:p>
            <a:pPr marL="285750" indent="-285750">
              <a:buFont typeface="Arial,Sans-Serif"/>
              <a:buChar char="•"/>
            </a:pPr>
            <a:r>
              <a:rPr lang="en-US" dirty="0">
                <a:latin typeface="Arial"/>
                <a:cs typeface="Arial"/>
              </a:rPr>
              <a:t>The quantitative way is by computing its MAPE. MAPE more than 50% is the threshold used in this project.</a:t>
            </a:r>
          </a:p>
        </p:txBody>
      </p:sp>
      <p:sp>
        <p:nvSpPr>
          <p:cNvPr id="12" name="Slide Number Placeholder 11">
            <a:extLst>
              <a:ext uri="{FF2B5EF4-FFF2-40B4-BE49-F238E27FC236}">
                <a16:creationId xmlns:a16="http://schemas.microsoft.com/office/drawing/2014/main" id="{8035BDC9-4A4F-426C-C8F2-93022AFA87F3}"/>
              </a:ext>
            </a:extLst>
          </p:cNvPr>
          <p:cNvSpPr>
            <a:spLocks noGrp="1"/>
          </p:cNvSpPr>
          <p:nvPr>
            <p:ph type="sldNum" sz="quarter" idx="12"/>
          </p:nvPr>
        </p:nvSpPr>
        <p:spPr/>
        <p:txBody>
          <a:bodyPr/>
          <a:lstStyle/>
          <a:p>
            <a:fld id="{E05D2077-89F6-432B-BE56-DF9F51AFF43C}" type="slidenum">
              <a:rPr lang="en-US" smtClean="0"/>
              <a:t>19</a:t>
            </a:fld>
            <a:endParaRPr lang="en-US"/>
          </a:p>
        </p:txBody>
      </p:sp>
      <p:sp>
        <p:nvSpPr>
          <p:cNvPr id="14" name="TextBox 13">
            <a:extLst>
              <a:ext uri="{FF2B5EF4-FFF2-40B4-BE49-F238E27FC236}">
                <a16:creationId xmlns:a16="http://schemas.microsoft.com/office/drawing/2014/main" id="{21DC53FE-0571-BD4F-5083-6CFF50630D22}"/>
              </a:ext>
            </a:extLst>
          </p:cNvPr>
          <p:cNvSpPr txBox="1"/>
          <p:nvPr/>
        </p:nvSpPr>
        <p:spPr>
          <a:xfrm>
            <a:off x="652434" y="4560222"/>
            <a:ext cx="6016902" cy="307777"/>
          </a:xfrm>
          <a:prstGeom prst="rect">
            <a:avLst/>
          </a:prstGeom>
          <a:noFill/>
        </p:spPr>
        <p:txBody>
          <a:bodyPr wrap="square" lIns="91440" tIns="45720" rIns="91440" bIns="45720" rtlCol="0" anchor="t">
            <a:spAutoFit/>
          </a:bodyPr>
          <a:lstStyle/>
          <a:p>
            <a:r>
              <a:rPr lang="en-US" sz="1400" b="1">
                <a:cs typeface="Calibri"/>
              </a:rPr>
              <a:t>Fig15: Prediction Test on CD</a:t>
            </a:r>
          </a:p>
        </p:txBody>
      </p:sp>
    </p:spTree>
    <p:extLst>
      <p:ext uri="{BB962C8B-B14F-4D97-AF65-F5344CB8AC3E}">
        <p14:creationId xmlns:p14="http://schemas.microsoft.com/office/powerpoint/2010/main" val="391967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B61C-2C74-4302-B71F-28E34999A6AE}"/>
              </a:ext>
            </a:extLst>
          </p:cNvPr>
          <p:cNvSpPr>
            <a:spLocks noGrp="1"/>
          </p:cNvSpPr>
          <p:nvPr>
            <p:ph type="title"/>
          </p:nvPr>
        </p:nvSpPr>
        <p:spPr>
          <a:xfrm>
            <a:off x="838200" y="298377"/>
            <a:ext cx="10515600" cy="1167886"/>
          </a:xfrm>
        </p:spPr>
        <p:txBody>
          <a:bodyPr vert="horz" lIns="91440" tIns="45720" rIns="91440" bIns="45720" rtlCol="0" anchor="ctr">
            <a:noAutofit/>
          </a:bodyPr>
          <a:lstStyle/>
          <a:p>
            <a:pPr algn="ctr"/>
            <a:r>
              <a:rPr lang="en-US" sz="2400" b="1">
                <a:solidFill>
                  <a:srgbClr val="2F159A"/>
                </a:solidFill>
                <a:latin typeface="Arial"/>
                <a:cs typeface="Arial"/>
              </a:rPr>
              <a:t>Aeroelastic Properties Prediction of an Airfoil NACA 64A010 Using Deep Learning And Proper Orthogonal Decomposition Method</a:t>
            </a:r>
            <a:endParaRPr lang="en-US" sz="2400">
              <a:ea typeface="+mj-lt"/>
              <a:cs typeface="+mj-lt"/>
            </a:endParaRPr>
          </a:p>
          <a:p>
            <a:pPr algn="ctr"/>
            <a:endParaRPr lang="en-US" sz="2400" b="1">
              <a:solidFill>
                <a:srgbClr val="2F159A"/>
              </a:soli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B83D2CC7-3869-4098-A76B-8EF27FC0D292}"/>
              </a:ext>
            </a:extLst>
          </p:cNvPr>
          <p:cNvCxnSpPr>
            <a:cxnSpLocks/>
          </p:cNvCxnSpPr>
          <p:nvPr/>
        </p:nvCxnSpPr>
        <p:spPr>
          <a:xfrm>
            <a:off x="642258" y="1203657"/>
            <a:ext cx="10907485" cy="0"/>
          </a:xfrm>
          <a:prstGeom prst="line">
            <a:avLst/>
          </a:prstGeom>
          <a:ln w="28575">
            <a:solidFill>
              <a:srgbClr val="2F159A"/>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52ED7C7-F17E-4B68-8671-22C1D2C25DBE}"/>
              </a:ext>
            </a:extLst>
          </p:cNvPr>
          <p:cNvSpPr/>
          <p:nvPr/>
        </p:nvSpPr>
        <p:spPr>
          <a:xfrm>
            <a:off x="231711" y="1631031"/>
            <a:ext cx="2091612" cy="765109"/>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b="1">
              <a:solidFill>
                <a:schemeClr val="bg1"/>
              </a:solidFill>
              <a:latin typeface="Arial" panose="020B0604020202020204" pitchFamily="34" charset="0"/>
              <a:cs typeface="Arial" panose="020B0604020202020204" pitchFamily="34" charset="0"/>
            </a:endParaRPr>
          </a:p>
        </p:txBody>
      </p:sp>
      <p:sp>
        <p:nvSpPr>
          <p:cNvPr id="6" name="Arrow: Bent-Up 5">
            <a:extLst>
              <a:ext uri="{FF2B5EF4-FFF2-40B4-BE49-F238E27FC236}">
                <a16:creationId xmlns:a16="http://schemas.microsoft.com/office/drawing/2014/main" id="{2928A800-9B9B-4C9F-BCEF-DA056B0B7CAC}"/>
              </a:ext>
            </a:extLst>
          </p:cNvPr>
          <p:cNvSpPr/>
          <p:nvPr/>
        </p:nvSpPr>
        <p:spPr>
          <a:xfrm rot="5400000">
            <a:off x="1478901" y="2204866"/>
            <a:ext cx="690468" cy="1240970"/>
          </a:xfrm>
          <a:prstGeom prst="bentUpArrow">
            <a:avLst>
              <a:gd name="adj1" fmla="val 13764"/>
              <a:gd name="adj2" fmla="val 30618"/>
              <a:gd name="adj3" fmla="val 3511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73B9F1-2ACF-46A8-8EE6-ACD73FDEA6D3}"/>
              </a:ext>
            </a:extLst>
          </p:cNvPr>
          <p:cNvSpPr txBox="1"/>
          <p:nvPr/>
        </p:nvSpPr>
        <p:spPr>
          <a:xfrm>
            <a:off x="2363755" y="1690824"/>
            <a:ext cx="3125756" cy="584775"/>
          </a:xfrm>
          <a:prstGeom prst="rect">
            <a:avLst/>
          </a:prstGeom>
          <a:noFill/>
        </p:spPr>
        <p:txBody>
          <a:bodyPr wrap="square" lIns="91440" tIns="45720" rIns="91440" bIns="45720" rtlCol="0" anchor="t">
            <a:spAutoFit/>
          </a:bodyPr>
          <a:lstStyle/>
          <a:p>
            <a:r>
              <a:rPr lang="en-US" sz="1600">
                <a:latin typeface="Arial"/>
                <a:cs typeface="Arial"/>
              </a:rPr>
              <a:t>Background, Purpose, and Scope</a:t>
            </a:r>
            <a:endParaRPr lang="en-US" sz="160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A9EF9EBB-12A5-4527-85C0-EFFCBF18F499}"/>
              </a:ext>
            </a:extLst>
          </p:cNvPr>
          <p:cNvSpPr/>
          <p:nvPr/>
        </p:nvSpPr>
        <p:spPr>
          <a:xfrm>
            <a:off x="2561255" y="2603365"/>
            <a:ext cx="2091612" cy="765109"/>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b="1">
              <a:solidFill>
                <a:schemeClr val="bg1"/>
              </a:solidFill>
              <a:latin typeface="Arial" panose="020B0604020202020204" pitchFamily="34" charset="0"/>
              <a:cs typeface="Arial" panose="020B0604020202020204" pitchFamily="34" charset="0"/>
            </a:endParaRPr>
          </a:p>
        </p:txBody>
      </p:sp>
      <p:sp>
        <p:nvSpPr>
          <p:cNvPr id="27" name="Arrow: Bent-Up 26">
            <a:extLst>
              <a:ext uri="{FF2B5EF4-FFF2-40B4-BE49-F238E27FC236}">
                <a16:creationId xmlns:a16="http://schemas.microsoft.com/office/drawing/2014/main" id="{01B8C061-F8CE-47C5-8614-DB7E73AB1FEF}"/>
              </a:ext>
            </a:extLst>
          </p:cNvPr>
          <p:cNvSpPr/>
          <p:nvPr/>
        </p:nvSpPr>
        <p:spPr>
          <a:xfrm rot="5400000">
            <a:off x="3808445" y="3177200"/>
            <a:ext cx="690468" cy="1240970"/>
          </a:xfrm>
          <a:prstGeom prst="bentUpArrow">
            <a:avLst>
              <a:gd name="adj1" fmla="val 13764"/>
              <a:gd name="adj2" fmla="val 30618"/>
              <a:gd name="adj3" fmla="val 35112"/>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45929D1-A162-4957-AF54-867143060949}"/>
              </a:ext>
            </a:extLst>
          </p:cNvPr>
          <p:cNvSpPr txBox="1"/>
          <p:nvPr/>
        </p:nvSpPr>
        <p:spPr>
          <a:xfrm>
            <a:off x="4667244" y="2599479"/>
            <a:ext cx="4080585" cy="830997"/>
          </a:xfrm>
          <a:prstGeom prst="rect">
            <a:avLst/>
          </a:prstGeom>
          <a:noFill/>
        </p:spPr>
        <p:txBody>
          <a:bodyPr wrap="square" lIns="91440" tIns="45720" rIns="91440" bIns="45720" rtlCol="0" anchor="t">
            <a:spAutoFit/>
          </a:bodyPr>
          <a:lstStyle/>
          <a:p>
            <a:r>
              <a:rPr lang="en-US" sz="1600">
                <a:latin typeface="Arial"/>
                <a:cs typeface="Arial"/>
              </a:rPr>
              <a:t>Aeroelastic Analytic, Proper Orthogonal Decomposition, Matrix Pencil, and Deep Learning</a:t>
            </a:r>
            <a:endParaRPr lang="en-US" sz="160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C4570C86-64D0-48D6-9348-03F9FA5C2AFC}"/>
              </a:ext>
            </a:extLst>
          </p:cNvPr>
          <p:cNvSpPr txBox="1"/>
          <p:nvPr/>
        </p:nvSpPr>
        <p:spPr>
          <a:xfrm>
            <a:off x="5361603" y="1234279"/>
            <a:ext cx="1468793"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Content</a:t>
            </a:r>
          </a:p>
        </p:txBody>
      </p:sp>
      <p:sp>
        <p:nvSpPr>
          <p:cNvPr id="30" name="Rectangle 29">
            <a:extLst>
              <a:ext uri="{FF2B5EF4-FFF2-40B4-BE49-F238E27FC236}">
                <a16:creationId xmlns:a16="http://schemas.microsoft.com/office/drawing/2014/main" id="{840CE6AF-AED7-4378-95A1-AF270F95662F}"/>
              </a:ext>
            </a:extLst>
          </p:cNvPr>
          <p:cNvSpPr/>
          <p:nvPr/>
        </p:nvSpPr>
        <p:spPr>
          <a:xfrm>
            <a:off x="4942118" y="3583475"/>
            <a:ext cx="2091612" cy="765109"/>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b="1">
              <a:solidFill>
                <a:schemeClr val="bg1"/>
              </a:solidFill>
              <a:latin typeface="Arial" panose="020B0604020202020204" pitchFamily="34" charset="0"/>
              <a:cs typeface="Arial" panose="020B0604020202020204" pitchFamily="34" charset="0"/>
            </a:endParaRPr>
          </a:p>
        </p:txBody>
      </p:sp>
      <p:sp>
        <p:nvSpPr>
          <p:cNvPr id="31" name="Arrow: Bent-Up 30">
            <a:extLst>
              <a:ext uri="{FF2B5EF4-FFF2-40B4-BE49-F238E27FC236}">
                <a16:creationId xmlns:a16="http://schemas.microsoft.com/office/drawing/2014/main" id="{A1C2FBA1-87AA-4EE9-A251-93290F4EA947}"/>
              </a:ext>
            </a:extLst>
          </p:cNvPr>
          <p:cNvSpPr/>
          <p:nvPr/>
        </p:nvSpPr>
        <p:spPr>
          <a:xfrm rot="5400000">
            <a:off x="6189308" y="4157310"/>
            <a:ext cx="690468" cy="1240970"/>
          </a:xfrm>
          <a:prstGeom prst="bentUpArrow">
            <a:avLst>
              <a:gd name="adj1" fmla="val 13764"/>
              <a:gd name="adj2" fmla="val 30618"/>
              <a:gd name="adj3" fmla="val 35112"/>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C1A060D-C5AF-4339-9EBD-17567C1DD589}"/>
              </a:ext>
            </a:extLst>
          </p:cNvPr>
          <p:cNvSpPr txBox="1"/>
          <p:nvPr/>
        </p:nvSpPr>
        <p:spPr>
          <a:xfrm>
            <a:off x="7033730" y="3673641"/>
            <a:ext cx="3034001" cy="584775"/>
          </a:xfrm>
          <a:prstGeom prst="rect">
            <a:avLst/>
          </a:prstGeom>
          <a:noFill/>
        </p:spPr>
        <p:txBody>
          <a:bodyPr wrap="square" lIns="91440" tIns="45720" rIns="91440" bIns="45720" rtlCol="0" anchor="t">
            <a:spAutoFit/>
          </a:bodyPr>
          <a:lstStyle/>
          <a:p>
            <a:r>
              <a:rPr lang="en-US" sz="1600">
                <a:latin typeface="Arial"/>
                <a:cs typeface="Arial"/>
              </a:rPr>
              <a:t>Acquiring and Processing Data, Training Model</a:t>
            </a:r>
            <a:endParaRPr lang="en-US" sz="160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C33DABA5-8AC9-4F39-904C-DFF8D9BE6E69}"/>
              </a:ext>
            </a:extLst>
          </p:cNvPr>
          <p:cNvSpPr/>
          <p:nvPr/>
        </p:nvSpPr>
        <p:spPr>
          <a:xfrm>
            <a:off x="7237449" y="4542618"/>
            <a:ext cx="2091612" cy="765109"/>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b="1">
              <a:solidFill>
                <a:schemeClr val="bg1"/>
              </a:solidFill>
              <a:latin typeface="Arial" panose="020B0604020202020204" pitchFamily="34" charset="0"/>
              <a:cs typeface="Arial" panose="020B0604020202020204" pitchFamily="34" charset="0"/>
            </a:endParaRPr>
          </a:p>
        </p:txBody>
      </p:sp>
      <p:sp>
        <p:nvSpPr>
          <p:cNvPr id="34" name="Arrow: Bent-Up 33">
            <a:extLst>
              <a:ext uri="{FF2B5EF4-FFF2-40B4-BE49-F238E27FC236}">
                <a16:creationId xmlns:a16="http://schemas.microsoft.com/office/drawing/2014/main" id="{39B40E11-6A7A-43C3-8335-A5A3B9A2DA1A}"/>
              </a:ext>
            </a:extLst>
          </p:cNvPr>
          <p:cNvSpPr/>
          <p:nvPr/>
        </p:nvSpPr>
        <p:spPr>
          <a:xfrm rot="5400000">
            <a:off x="8484639" y="5116453"/>
            <a:ext cx="690468" cy="1240970"/>
          </a:xfrm>
          <a:prstGeom prst="bentUpArrow">
            <a:avLst>
              <a:gd name="adj1" fmla="val 13764"/>
              <a:gd name="adj2" fmla="val 30618"/>
              <a:gd name="adj3" fmla="val 35112"/>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BB224B9-B574-4C2F-9503-6CFD2FF3F28F}"/>
              </a:ext>
            </a:extLst>
          </p:cNvPr>
          <p:cNvSpPr txBox="1"/>
          <p:nvPr/>
        </p:nvSpPr>
        <p:spPr>
          <a:xfrm>
            <a:off x="9411483" y="4615869"/>
            <a:ext cx="2446172" cy="830997"/>
          </a:xfrm>
          <a:prstGeom prst="rect">
            <a:avLst/>
          </a:prstGeom>
          <a:noFill/>
        </p:spPr>
        <p:txBody>
          <a:bodyPr wrap="square" lIns="91440" tIns="45720" rIns="91440" bIns="45720" rtlCol="0" anchor="t">
            <a:spAutoFit/>
          </a:bodyPr>
          <a:lstStyle/>
          <a:p>
            <a:r>
              <a:rPr lang="en-US" sz="1600" dirty="0">
                <a:latin typeface="Arial"/>
                <a:cs typeface="Arial"/>
              </a:rPr>
              <a:t>Training models, Processing, Validation and Testing Result</a:t>
            </a:r>
            <a:endParaRPr lang="en-US" dirty="0"/>
          </a:p>
        </p:txBody>
      </p:sp>
      <p:sp>
        <p:nvSpPr>
          <p:cNvPr id="36" name="Rectangle 35">
            <a:extLst>
              <a:ext uri="{FF2B5EF4-FFF2-40B4-BE49-F238E27FC236}">
                <a16:creationId xmlns:a16="http://schemas.microsoft.com/office/drawing/2014/main" id="{CC7FD616-25F4-4B11-9E16-31561F9DD536}"/>
              </a:ext>
            </a:extLst>
          </p:cNvPr>
          <p:cNvSpPr/>
          <p:nvPr/>
        </p:nvSpPr>
        <p:spPr>
          <a:xfrm>
            <a:off x="9588763" y="5485010"/>
            <a:ext cx="2091612" cy="765109"/>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 and Future Work</a:t>
            </a:r>
            <a:endParaRPr lang="en-US" b="1">
              <a:solidFill>
                <a:schemeClr val="bg1"/>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17767C85-BF0A-22CC-10B1-BBF804FB201D}"/>
              </a:ext>
            </a:extLst>
          </p:cNvPr>
          <p:cNvSpPr>
            <a:spLocks noGrp="1"/>
          </p:cNvSpPr>
          <p:nvPr>
            <p:ph type="sldNum" sz="quarter" idx="12"/>
          </p:nvPr>
        </p:nvSpPr>
        <p:spPr/>
        <p:txBody>
          <a:bodyPr/>
          <a:lstStyle/>
          <a:p>
            <a:fld id="{E05D2077-89F6-432B-BE56-DF9F51AFF43C}" type="slidenum">
              <a:rPr lang="en-US" smtClean="0"/>
              <a:t>2</a:t>
            </a:fld>
            <a:endParaRPr lang="en-US"/>
          </a:p>
        </p:txBody>
      </p:sp>
    </p:spTree>
    <p:extLst>
      <p:ext uri="{BB962C8B-B14F-4D97-AF65-F5344CB8AC3E}">
        <p14:creationId xmlns:p14="http://schemas.microsoft.com/office/powerpoint/2010/main" val="525881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4" name="TextBox 3">
            <a:extLst>
              <a:ext uri="{FF2B5EF4-FFF2-40B4-BE49-F238E27FC236}">
                <a16:creationId xmlns:a16="http://schemas.microsoft.com/office/drawing/2014/main" id="{E1430DC2-25F5-94AF-7DA3-974471C30CCF}"/>
              </a:ext>
            </a:extLst>
          </p:cNvPr>
          <p:cNvSpPr txBox="1"/>
          <p:nvPr/>
        </p:nvSpPr>
        <p:spPr>
          <a:xfrm>
            <a:off x="9982200" y="541174"/>
            <a:ext cx="2686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ea typeface="Calibri"/>
                <a:cs typeface="Calibri"/>
              </a:rPr>
              <a:t>Prediction Test (CD)</a:t>
            </a:r>
          </a:p>
        </p:txBody>
      </p:sp>
      <p:sp>
        <p:nvSpPr>
          <p:cNvPr id="12" name="Slide Number Placeholder 11">
            <a:extLst>
              <a:ext uri="{FF2B5EF4-FFF2-40B4-BE49-F238E27FC236}">
                <a16:creationId xmlns:a16="http://schemas.microsoft.com/office/drawing/2014/main" id="{8035BDC9-4A4F-426C-C8F2-93022AFA87F3}"/>
              </a:ext>
            </a:extLst>
          </p:cNvPr>
          <p:cNvSpPr>
            <a:spLocks noGrp="1"/>
          </p:cNvSpPr>
          <p:nvPr>
            <p:ph type="sldNum" sz="quarter" idx="12"/>
          </p:nvPr>
        </p:nvSpPr>
        <p:spPr/>
        <p:txBody>
          <a:bodyPr/>
          <a:lstStyle/>
          <a:p>
            <a:fld id="{E05D2077-89F6-432B-BE56-DF9F51AFF43C}" type="slidenum">
              <a:rPr lang="en-US" smtClean="0"/>
              <a:t>20</a:t>
            </a:fld>
            <a:endParaRPr lang="en-US"/>
          </a:p>
        </p:txBody>
      </p:sp>
      <p:graphicFrame>
        <p:nvGraphicFramePr>
          <p:cNvPr id="14" name="Table 13">
            <a:extLst>
              <a:ext uri="{FF2B5EF4-FFF2-40B4-BE49-F238E27FC236}">
                <a16:creationId xmlns:a16="http://schemas.microsoft.com/office/drawing/2014/main" id="{40F87379-A618-F1BB-8DCB-1A8AFD540129}"/>
              </a:ext>
            </a:extLst>
          </p:cNvPr>
          <p:cNvGraphicFramePr>
            <a:graphicFrameLocks noGrp="1"/>
          </p:cNvGraphicFramePr>
          <p:nvPr>
            <p:extLst>
              <p:ext uri="{D42A27DB-BD31-4B8C-83A1-F6EECF244321}">
                <p14:modId xmlns:p14="http://schemas.microsoft.com/office/powerpoint/2010/main" val="2314895104"/>
              </p:ext>
            </p:extLst>
          </p:nvPr>
        </p:nvGraphicFramePr>
        <p:xfrm>
          <a:off x="1985963" y="1095413"/>
          <a:ext cx="7520634" cy="3848760"/>
        </p:xfrm>
        <a:graphic>
          <a:graphicData uri="http://schemas.openxmlformats.org/drawingml/2006/table">
            <a:tbl>
              <a:tblPr firstRow="1" bandRow="1">
                <a:tableStyleId>{5C22544A-7EE6-4342-B048-85BDC9FD1C3A}</a:tableStyleId>
              </a:tblPr>
              <a:tblGrid>
                <a:gridCol w="1920592">
                  <a:extLst>
                    <a:ext uri="{9D8B030D-6E8A-4147-A177-3AD203B41FA5}">
                      <a16:colId xmlns:a16="http://schemas.microsoft.com/office/drawing/2014/main" val="909563081"/>
                    </a:ext>
                  </a:extLst>
                </a:gridCol>
                <a:gridCol w="1394956">
                  <a:extLst>
                    <a:ext uri="{9D8B030D-6E8A-4147-A177-3AD203B41FA5}">
                      <a16:colId xmlns:a16="http://schemas.microsoft.com/office/drawing/2014/main" val="3180948810"/>
                    </a:ext>
                  </a:extLst>
                </a:gridCol>
                <a:gridCol w="1657774">
                  <a:extLst>
                    <a:ext uri="{9D8B030D-6E8A-4147-A177-3AD203B41FA5}">
                      <a16:colId xmlns:a16="http://schemas.microsoft.com/office/drawing/2014/main" val="4229080832"/>
                    </a:ext>
                  </a:extLst>
                </a:gridCol>
                <a:gridCol w="1273656">
                  <a:extLst>
                    <a:ext uri="{9D8B030D-6E8A-4147-A177-3AD203B41FA5}">
                      <a16:colId xmlns:a16="http://schemas.microsoft.com/office/drawing/2014/main" val="3898502861"/>
                    </a:ext>
                  </a:extLst>
                </a:gridCol>
                <a:gridCol w="1273656">
                  <a:extLst>
                    <a:ext uri="{9D8B030D-6E8A-4147-A177-3AD203B41FA5}">
                      <a16:colId xmlns:a16="http://schemas.microsoft.com/office/drawing/2014/main" val="1624591193"/>
                    </a:ext>
                  </a:extLst>
                </a:gridCol>
              </a:tblGrid>
              <a:tr h="699774">
                <a:tc>
                  <a:txBody>
                    <a:bodyPr/>
                    <a:lstStyle/>
                    <a:p>
                      <a:pPr algn="ctr"/>
                      <a:r>
                        <a:rPr lang="en-US">
                          <a:effectLst/>
                        </a:rPr>
                        <a:t>Test CD</a:t>
                      </a:r>
                    </a:p>
                  </a:txBody>
                  <a:tcPr marL="0" marR="0" marT="0" marB="0" anchor="ctr"/>
                </a:tc>
                <a:tc>
                  <a:txBody>
                    <a:bodyPr/>
                    <a:lstStyle/>
                    <a:p>
                      <a:pPr algn="ctr"/>
                      <a:r>
                        <a:rPr lang="en-US">
                          <a:effectLst/>
                        </a:rPr>
                        <a:t>Metrics</a:t>
                      </a:r>
                    </a:p>
                  </a:txBody>
                  <a:tcPr marL="0" marR="0" marT="0" marB="0" anchor="ctr"/>
                </a:tc>
                <a:tc>
                  <a:txBody>
                    <a:bodyPr/>
                    <a:lstStyle/>
                    <a:p>
                      <a:pPr algn="ctr"/>
                      <a:r>
                        <a:rPr lang="en-US" dirty="0">
                          <a:effectLst/>
                        </a:rPr>
                        <a:t>50 Samples</a:t>
                      </a:r>
                    </a:p>
                  </a:txBody>
                  <a:tcPr marL="0" marR="0" marT="0" marB="0" anchor="ctr"/>
                </a:tc>
                <a:tc>
                  <a:txBody>
                    <a:bodyPr/>
                    <a:lstStyle/>
                    <a:p>
                      <a:pPr algn="ctr"/>
                      <a:r>
                        <a:rPr lang="en-US">
                          <a:effectLst/>
                        </a:rPr>
                        <a:t>100 Samples</a:t>
                      </a:r>
                    </a:p>
                  </a:txBody>
                  <a:tcPr marL="0" marR="0" marT="0" marB="0" anchor="ctr"/>
                </a:tc>
                <a:tc>
                  <a:txBody>
                    <a:bodyPr/>
                    <a:lstStyle/>
                    <a:p>
                      <a:pPr algn="ctr"/>
                      <a:r>
                        <a:rPr lang="en-US">
                          <a:effectLst/>
                        </a:rPr>
                        <a:t>150 Samples</a:t>
                      </a:r>
                    </a:p>
                  </a:txBody>
                  <a:tcPr marL="0" marR="0" marT="0" marB="0" anchor="ctr"/>
                </a:tc>
                <a:extLst>
                  <a:ext uri="{0D108BD9-81ED-4DB2-BD59-A6C34878D82A}">
                    <a16:rowId xmlns:a16="http://schemas.microsoft.com/office/drawing/2014/main" val="1840846182"/>
                  </a:ext>
                </a:extLst>
              </a:tr>
              <a:tr h="349888">
                <a:tc rowSpan="2">
                  <a:txBody>
                    <a:bodyPr/>
                    <a:lstStyle/>
                    <a:p>
                      <a:pPr algn="ctr"/>
                      <a:r>
                        <a:rPr lang="en-US" dirty="0">
                          <a:effectLst/>
                        </a:rPr>
                        <a:t>1 (M=0.6)</a:t>
                      </a:r>
                    </a:p>
                  </a:txBody>
                  <a:tcPr marL="0" marR="0" marT="0" marB="0" anchor="ctr"/>
                </a:tc>
                <a:tc>
                  <a:txBody>
                    <a:bodyPr/>
                    <a:lstStyle/>
                    <a:p>
                      <a:pPr algn="ctr"/>
                      <a:r>
                        <a:rPr lang="en-US">
                          <a:effectLst/>
                        </a:rPr>
                        <a:t>MAE</a:t>
                      </a:r>
                    </a:p>
                  </a:txBody>
                  <a:tcPr marL="0" marR="0" marT="0" marB="0" anchor="ctr"/>
                </a:tc>
                <a:tc>
                  <a:txBody>
                    <a:bodyPr/>
                    <a:lstStyle/>
                    <a:p>
                      <a:pPr algn="ctr"/>
                      <a:r>
                        <a:rPr lang="en-US"/>
                        <a:t>0.0155</a:t>
                      </a:r>
                    </a:p>
                  </a:txBody>
                  <a:tcPr marL="0" marR="0" marT="0" marB="0" anchor="ctr"/>
                </a:tc>
                <a:tc>
                  <a:txBody>
                    <a:bodyPr/>
                    <a:lstStyle/>
                    <a:p>
                      <a:pPr algn="ctr"/>
                      <a:r>
                        <a:rPr lang="en-US">
                          <a:effectLst/>
                        </a:rPr>
                        <a:t>0.0166</a:t>
                      </a:r>
                    </a:p>
                  </a:txBody>
                  <a:tcPr marL="0" marR="0" marT="0" marB="0" anchor="ctr"/>
                </a:tc>
                <a:tc>
                  <a:txBody>
                    <a:bodyPr/>
                    <a:lstStyle/>
                    <a:p>
                      <a:pPr algn="ctr"/>
                      <a:r>
                        <a:rPr lang="en-US">
                          <a:effectLst/>
                        </a:rPr>
                        <a:t>0.0165</a:t>
                      </a:r>
                    </a:p>
                  </a:txBody>
                  <a:tcPr marL="0" marR="0" marT="0" marB="0" anchor="ctr"/>
                </a:tc>
                <a:extLst>
                  <a:ext uri="{0D108BD9-81ED-4DB2-BD59-A6C34878D82A}">
                    <a16:rowId xmlns:a16="http://schemas.microsoft.com/office/drawing/2014/main" val="3895251272"/>
                  </a:ext>
                </a:extLst>
              </a:tr>
              <a:tr h="699774">
                <a:tc vMerge="1">
                  <a:txBody>
                    <a:bodyPr/>
                    <a:lstStyle/>
                    <a:p>
                      <a:endParaRPr lang="en-US"/>
                    </a:p>
                  </a:txBody>
                  <a:tcPr/>
                </a:tc>
                <a:tc>
                  <a:txBody>
                    <a:bodyPr/>
                    <a:lstStyle/>
                    <a:p>
                      <a:pPr algn="ctr"/>
                      <a:r>
                        <a:rPr lang="en-US">
                          <a:effectLst/>
                        </a:rPr>
                        <a:t>MAPE (%)</a:t>
                      </a:r>
                    </a:p>
                  </a:txBody>
                  <a:tcPr marL="0" marR="0" marT="0" marB="0" anchor="ctr"/>
                </a:tc>
                <a:tc>
                  <a:txBody>
                    <a:bodyPr/>
                    <a:lstStyle/>
                    <a:p>
                      <a:pPr algn="ctr"/>
                      <a:r>
                        <a:rPr lang="en-US">
                          <a:effectLst/>
                        </a:rPr>
                        <a:t>29.79</a:t>
                      </a:r>
                      <a:endParaRPr lang="en-US"/>
                    </a:p>
                  </a:txBody>
                  <a:tcPr marL="0" marR="0" marT="0" marB="0" anchor="ctr"/>
                </a:tc>
                <a:tc>
                  <a:txBody>
                    <a:bodyPr/>
                    <a:lstStyle/>
                    <a:p>
                      <a:pPr algn="ctr"/>
                      <a:r>
                        <a:rPr lang="en-US">
                          <a:effectLst/>
                        </a:rPr>
                        <a:t>22.49</a:t>
                      </a:r>
                    </a:p>
                  </a:txBody>
                  <a:tcPr marL="0" marR="0" marT="0" marB="0" anchor="ctr"/>
                </a:tc>
                <a:tc>
                  <a:txBody>
                    <a:bodyPr/>
                    <a:lstStyle/>
                    <a:p>
                      <a:pPr algn="ctr"/>
                      <a:r>
                        <a:rPr lang="en-US">
                          <a:effectLst/>
                        </a:rPr>
                        <a:t>9.36</a:t>
                      </a:r>
                    </a:p>
                  </a:txBody>
                  <a:tcPr marL="0" marR="0" marT="0" marB="0" anchor="ctr"/>
                </a:tc>
                <a:extLst>
                  <a:ext uri="{0D108BD9-81ED-4DB2-BD59-A6C34878D82A}">
                    <a16:rowId xmlns:a16="http://schemas.microsoft.com/office/drawing/2014/main" val="2854235265"/>
                  </a:ext>
                </a:extLst>
              </a:tr>
              <a:tr h="349888">
                <a:tc rowSpan="2">
                  <a:txBody>
                    <a:bodyPr/>
                    <a:lstStyle/>
                    <a:p>
                      <a:pPr algn="ctr"/>
                      <a:r>
                        <a:rPr lang="en-US">
                          <a:effectLst/>
                        </a:rPr>
                        <a:t>2 (M=0.7)</a:t>
                      </a:r>
                    </a:p>
                  </a:txBody>
                  <a:tcPr marL="0" marR="0" marT="0" marB="0" anchor="ctr"/>
                </a:tc>
                <a:tc>
                  <a:txBody>
                    <a:bodyPr/>
                    <a:lstStyle/>
                    <a:p>
                      <a:pPr algn="ctr"/>
                      <a:r>
                        <a:rPr lang="en-US">
                          <a:effectLst/>
                        </a:rPr>
                        <a:t>MAE</a:t>
                      </a:r>
                    </a:p>
                  </a:txBody>
                  <a:tcPr marL="0" marR="0" marT="0" marB="0" anchor="ctr"/>
                </a:tc>
                <a:tc>
                  <a:txBody>
                    <a:bodyPr/>
                    <a:lstStyle/>
                    <a:p>
                      <a:pPr algn="ctr"/>
                      <a:r>
                        <a:rPr lang="en-US"/>
                        <a:t>0.0186</a:t>
                      </a:r>
                    </a:p>
                  </a:txBody>
                  <a:tcPr marL="0" marR="0" marT="0" marB="0" anchor="ctr"/>
                </a:tc>
                <a:tc>
                  <a:txBody>
                    <a:bodyPr/>
                    <a:lstStyle/>
                    <a:p>
                      <a:pPr algn="ctr"/>
                      <a:r>
                        <a:rPr lang="en-US">
                          <a:effectLst/>
                        </a:rPr>
                        <a:t>0.0185</a:t>
                      </a:r>
                    </a:p>
                  </a:txBody>
                  <a:tcPr marL="0" marR="0" marT="0" marB="0" anchor="ctr"/>
                </a:tc>
                <a:tc>
                  <a:txBody>
                    <a:bodyPr/>
                    <a:lstStyle/>
                    <a:p>
                      <a:pPr algn="ctr"/>
                      <a:r>
                        <a:rPr lang="en-US" dirty="0">
                          <a:effectLst/>
                        </a:rPr>
                        <a:t>0.0204</a:t>
                      </a:r>
                    </a:p>
                  </a:txBody>
                  <a:tcPr marL="0" marR="0" marT="0" marB="0" anchor="ctr"/>
                </a:tc>
                <a:extLst>
                  <a:ext uri="{0D108BD9-81ED-4DB2-BD59-A6C34878D82A}">
                    <a16:rowId xmlns:a16="http://schemas.microsoft.com/office/drawing/2014/main" val="2585155082"/>
                  </a:ext>
                </a:extLst>
              </a:tr>
              <a:tr h="699774">
                <a:tc vMerge="1">
                  <a:txBody>
                    <a:bodyPr/>
                    <a:lstStyle/>
                    <a:p>
                      <a:endParaRPr lang="en-US"/>
                    </a:p>
                  </a:txBody>
                  <a:tcPr/>
                </a:tc>
                <a:tc>
                  <a:txBody>
                    <a:bodyPr/>
                    <a:lstStyle/>
                    <a:p>
                      <a:pPr algn="ctr"/>
                      <a:r>
                        <a:rPr lang="en-US">
                          <a:effectLst/>
                        </a:rPr>
                        <a:t>MAPE (%)</a:t>
                      </a:r>
                    </a:p>
                  </a:txBody>
                  <a:tcPr marL="0" marR="0" marT="0" marB="0" anchor="ctr"/>
                </a:tc>
                <a:tc>
                  <a:txBody>
                    <a:bodyPr/>
                    <a:lstStyle/>
                    <a:p>
                      <a:pPr algn="ctr"/>
                      <a:r>
                        <a:rPr lang="en-US">
                          <a:effectLst/>
                        </a:rPr>
                        <a:t>11.92</a:t>
                      </a:r>
                    </a:p>
                  </a:txBody>
                  <a:tcPr marL="0" marR="0" marT="0" marB="0" anchor="ctr"/>
                </a:tc>
                <a:tc>
                  <a:txBody>
                    <a:bodyPr/>
                    <a:lstStyle/>
                    <a:p>
                      <a:pPr algn="ctr"/>
                      <a:r>
                        <a:rPr lang="en-US">
                          <a:effectLst/>
                        </a:rPr>
                        <a:t>10.85</a:t>
                      </a:r>
                    </a:p>
                  </a:txBody>
                  <a:tcPr marL="0" marR="0" marT="0" marB="0" anchor="ctr"/>
                </a:tc>
                <a:tc>
                  <a:txBody>
                    <a:bodyPr/>
                    <a:lstStyle/>
                    <a:p>
                      <a:pPr algn="ctr"/>
                      <a:r>
                        <a:rPr lang="en-US">
                          <a:effectLst/>
                        </a:rPr>
                        <a:t>6.55</a:t>
                      </a:r>
                    </a:p>
                  </a:txBody>
                  <a:tcPr marL="0" marR="0" marT="0" marB="0" anchor="ctr"/>
                </a:tc>
                <a:extLst>
                  <a:ext uri="{0D108BD9-81ED-4DB2-BD59-A6C34878D82A}">
                    <a16:rowId xmlns:a16="http://schemas.microsoft.com/office/drawing/2014/main" val="716495028"/>
                  </a:ext>
                </a:extLst>
              </a:tr>
              <a:tr h="349888">
                <a:tc rowSpan="2">
                  <a:txBody>
                    <a:bodyPr/>
                    <a:lstStyle/>
                    <a:p>
                      <a:pPr algn="ctr"/>
                      <a:r>
                        <a:rPr lang="en-US">
                          <a:effectLst/>
                        </a:rPr>
                        <a:t>3(M=0.8)</a:t>
                      </a:r>
                    </a:p>
                  </a:txBody>
                  <a:tcPr marL="0" marR="0" marT="0" marB="0" anchor="ctr"/>
                </a:tc>
                <a:tc>
                  <a:txBody>
                    <a:bodyPr/>
                    <a:lstStyle/>
                    <a:p>
                      <a:pPr algn="ctr"/>
                      <a:r>
                        <a:rPr lang="en-US">
                          <a:effectLst/>
                        </a:rPr>
                        <a:t>MAE</a:t>
                      </a:r>
                    </a:p>
                  </a:txBody>
                  <a:tcPr marL="0" marR="0" marT="0" marB="0" anchor="ctr"/>
                </a:tc>
                <a:tc>
                  <a:txBody>
                    <a:bodyPr/>
                    <a:lstStyle/>
                    <a:p>
                      <a:pPr algn="ctr"/>
                      <a:r>
                        <a:rPr lang="en-US"/>
                        <a:t>0.0168</a:t>
                      </a:r>
                    </a:p>
                  </a:txBody>
                  <a:tcPr marL="0" marR="0" marT="0" marB="0" anchor="ctr"/>
                </a:tc>
                <a:tc>
                  <a:txBody>
                    <a:bodyPr/>
                    <a:lstStyle/>
                    <a:p>
                      <a:pPr algn="ctr"/>
                      <a:r>
                        <a:rPr lang="en-US">
                          <a:effectLst/>
                        </a:rPr>
                        <a:t>0.0183</a:t>
                      </a:r>
                    </a:p>
                  </a:txBody>
                  <a:tcPr marL="0" marR="0" marT="0" marB="0" anchor="ctr"/>
                </a:tc>
                <a:tc>
                  <a:txBody>
                    <a:bodyPr/>
                    <a:lstStyle/>
                    <a:p>
                      <a:pPr algn="ctr"/>
                      <a:r>
                        <a:rPr lang="en-US">
                          <a:effectLst/>
                        </a:rPr>
                        <a:t>0.0185</a:t>
                      </a:r>
                    </a:p>
                  </a:txBody>
                  <a:tcPr marL="0" marR="0" marT="0" marB="0" anchor="ctr"/>
                </a:tc>
                <a:extLst>
                  <a:ext uri="{0D108BD9-81ED-4DB2-BD59-A6C34878D82A}">
                    <a16:rowId xmlns:a16="http://schemas.microsoft.com/office/drawing/2014/main" val="1824784743"/>
                  </a:ext>
                </a:extLst>
              </a:tr>
              <a:tr h="699774">
                <a:tc vMerge="1">
                  <a:txBody>
                    <a:bodyPr/>
                    <a:lstStyle/>
                    <a:p>
                      <a:endParaRPr lang="en-US"/>
                    </a:p>
                  </a:txBody>
                  <a:tcPr/>
                </a:tc>
                <a:tc>
                  <a:txBody>
                    <a:bodyPr/>
                    <a:lstStyle/>
                    <a:p>
                      <a:pPr algn="ctr"/>
                      <a:r>
                        <a:rPr lang="en-US">
                          <a:effectLst/>
                        </a:rPr>
                        <a:t>MAPE (%)</a:t>
                      </a:r>
                    </a:p>
                  </a:txBody>
                  <a:tcPr marL="0" marR="0" marT="0" marB="0" anchor="ctr"/>
                </a:tc>
                <a:tc>
                  <a:txBody>
                    <a:bodyPr/>
                    <a:lstStyle/>
                    <a:p>
                      <a:pPr algn="ctr"/>
                      <a:r>
                        <a:rPr lang="en-US" dirty="0">
                          <a:effectLst/>
                        </a:rPr>
                        <a:t>36.9</a:t>
                      </a:r>
                    </a:p>
                  </a:txBody>
                  <a:tcPr marL="0" marR="0" marT="0" marB="0" anchor="ctr"/>
                </a:tc>
                <a:tc>
                  <a:txBody>
                    <a:bodyPr/>
                    <a:lstStyle/>
                    <a:p>
                      <a:pPr algn="ctr"/>
                      <a:r>
                        <a:rPr lang="en-US">
                          <a:effectLst/>
                        </a:rPr>
                        <a:t>29.4</a:t>
                      </a:r>
                    </a:p>
                  </a:txBody>
                  <a:tcPr marL="0" marR="0" marT="0" marB="0" anchor="ctr"/>
                </a:tc>
                <a:tc>
                  <a:txBody>
                    <a:bodyPr/>
                    <a:lstStyle/>
                    <a:p>
                      <a:pPr algn="ctr"/>
                      <a:r>
                        <a:rPr lang="en-US" dirty="0">
                          <a:effectLst/>
                        </a:rPr>
                        <a:t>18.0</a:t>
                      </a:r>
                    </a:p>
                  </a:txBody>
                  <a:tcPr marL="0" marR="0" marT="0" marB="0" anchor="ctr"/>
                </a:tc>
                <a:extLst>
                  <a:ext uri="{0D108BD9-81ED-4DB2-BD59-A6C34878D82A}">
                    <a16:rowId xmlns:a16="http://schemas.microsoft.com/office/drawing/2014/main" val="1718729574"/>
                  </a:ext>
                </a:extLst>
              </a:tr>
            </a:tbl>
          </a:graphicData>
        </a:graphic>
      </p:graphicFrame>
      <p:sp>
        <p:nvSpPr>
          <p:cNvPr id="19" name="TextBox 18">
            <a:extLst>
              <a:ext uri="{FF2B5EF4-FFF2-40B4-BE49-F238E27FC236}">
                <a16:creationId xmlns:a16="http://schemas.microsoft.com/office/drawing/2014/main" id="{CE1AA51F-4E51-353E-4EB5-F3C7B1E77459}"/>
              </a:ext>
            </a:extLst>
          </p:cNvPr>
          <p:cNvSpPr txBox="1"/>
          <p:nvPr/>
        </p:nvSpPr>
        <p:spPr>
          <a:xfrm>
            <a:off x="1877985" y="5414137"/>
            <a:ext cx="8991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dirty="0">
                <a:latin typeface="Arial"/>
                <a:cs typeface="Arial"/>
              </a:rPr>
              <a:t>The MAPE of this test phase is closer to 50%</a:t>
            </a:r>
          </a:p>
          <a:p>
            <a:pPr marL="285750" indent="-285750">
              <a:buFont typeface="Arial,Sans-Serif"/>
              <a:buChar char="•"/>
            </a:pPr>
            <a:r>
              <a:rPr lang="en-US" dirty="0">
                <a:latin typeface="Arial"/>
                <a:cs typeface="Arial"/>
              </a:rPr>
              <a:t>The further decreasing training size will make several test phase MAPE  goes to &gt;50%</a:t>
            </a:r>
          </a:p>
        </p:txBody>
      </p:sp>
      <p:sp>
        <p:nvSpPr>
          <p:cNvPr id="8" name="TextBox 7">
            <a:extLst>
              <a:ext uri="{FF2B5EF4-FFF2-40B4-BE49-F238E27FC236}">
                <a16:creationId xmlns:a16="http://schemas.microsoft.com/office/drawing/2014/main" id="{69CF8574-73C8-328C-349A-37D8C24FC1FB}"/>
              </a:ext>
            </a:extLst>
          </p:cNvPr>
          <p:cNvSpPr txBox="1"/>
          <p:nvPr/>
        </p:nvSpPr>
        <p:spPr>
          <a:xfrm>
            <a:off x="3380692" y="4984579"/>
            <a:ext cx="5430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Tab8: Test Results of Prediction Test on CD</a:t>
            </a:r>
          </a:p>
        </p:txBody>
      </p:sp>
      <p:sp>
        <p:nvSpPr>
          <p:cNvPr id="5" name="TextBox 31">
            <a:extLst>
              <a:ext uri="{FF2B5EF4-FFF2-40B4-BE49-F238E27FC236}">
                <a16:creationId xmlns:a16="http://schemas.microsoft.com/office/drawing/2014/main" id="{96BE8BC7-FEFA-7840-E635-8A41BC106C23}"/>
              </a:ext>
            </a:extLst>
          </p:cNvPr>
          <p:cNvSpPr txBox="1"/>
          <p:nvPr/>
        </p:nvSpPr>
        <p:spPr>
          <a:xfrm>
            <a:off x="-366368" y="558716"/>
            <a:ext cx="1406094" cy="369332"/>
          </a:xfrm>
          <a:prstGeom prst="rect">
            <a:avLst/>
          </a:prstGeom>
          <a:noFill/>
          <a:ln w="19050">
            <a:noFill/>
          </a:ln>
        </p:spPr>
        <p:txBody>
          <a:bodyPr wrap="square" lIns="91440" tIns="45720" rIns="91440" bIns="45720" rtlCol="0" anchor="t">
            <a:spAutoFit/>
          </a:bodyPr>
          <a:lstStyle/>
          <a:p>
            <a:pPr algn="ctr"/>
            <a:r>
              <a:rPr lang="en-US" b="1" dirty="0">
                <a:solidFill>
                  <a:srgbClr val="2F159A"/>
                </a:solidFill>
                <a:latin typeface="Arial"/>
                <a:cs typeface="Arial"/>
              </a:rPr>
              <a:t>Test</a:t>
            </a:r>
            <a:endParaRPr lang="en-US" sz="2400" b="1" dirty="0">
              <a:solidFill>
                <a:srgbClr val="2F159A"/>
              </a:solidFill>
              <a:ea typeface="Calibri"/>
              <a:cs typeface="Calibri"/>
            </a:endParaRPr>
          </a:p>
        </p:txBody>
      </p:sp>
    </p:spTree>
    <p:extLst>
      <p:ext uri="{BB962C8B-B14F-4D97-AF65-F5344CB8AC3E}">
        <p14:creationId xmlns:p14="http://schemas.microsoft.com/office/powerpoint/2010/main" val="290417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4" name="TextBox 3">
            <a:extLst>
              <a:ext uri="{FF2B5EF4-FFF2-40B4-BE49-F238E27FC236}">
                <a16:creationId xmlns:a16="http://schemas.microsoft.com/office/drawing/2014/main" id="{E1430DC2-25F5-94AF-7DA3-974471C30CCF}"/>
              </a:ext>
            </a:extLst>
          </p:cNvPr>
          <p:cNvSpPr txBox="1"/>
          <p:nvPr/>
        </p:nvSpPr>
        <p:spPr>
          <a:xfrm>
            <a:off x="4747490" y="740613"/>
            <a:ext cx="28605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ea typeface="Calibri"/>
                <a:cs typeface="Calibri"/>
              </a:rPr>
              <a:t>Damping </a:t>
            </a:r>
            <a:r>
              <a:rPr lang="en-US" dirty="0" err="1">
                <a:solidFill>
                  <a:srgbClr val="2F159A"/>
                </a:solidFill>
                <a:latin typeface="Arial"/>
                <a:ea typeface="Calibri"/>
                <a:cs typeface="Calibri"/>
              </a:rPr>
              <a:t>Coeff</a:t>
            </a:r>
            <a:r>
              <a:rPr lang="id-ID" dirty="0" err="1">
                <a:solidFill>
                  <a:srgbClr val="2F159A"/>
                </a:solidFill>
                <a:latin typeface="Arial"/>
                <a:ea typeface="Calibri"/>
                <a:cs typeface="Calibri"/>
              </a:rPr>
              <a:t>icient</a:t>
            </a:r>
            <a:r>
              <a:rPr lang="en-US" dirty="0">
                <a:solidFill>
                  <a:srgbClr val="2F159A"/>
                </a:solidFill>
                <a:latin typeface="Arial"/>
                <a:ea typeface="Calibri"/>
                <a:cs typeface="Calibri"/>
              </a:rPr>
              <a:t> Test</a:t>
            </a:r>
          </a:p>
        </p:txBody>
      </p:sp>
      <p:pic>
        <p:nvPicPr>
          <p:cNvPr id="5" name="Picture 7" descr="A picture containing diagram&#10;&#10;Description automatically generated">
            <a:extLst>
              <a:ext uri="{FF2B5EF4-FFF2-40B4-BE49-F238E27FC236}">
                <a16:creationId xmlns:a16="http://schemas.microsoft.com/office/drawing/2014/main" id="{2C558D9D-713D-170F-9F41-B1151EA7445C}"/>
              </a:ext>
            </a:extLst>
          </p:cNvPr>
          <p:cNvPicPr>
            <a:picLocks noChangeAspect="1"/>
          </p:cNvPicPr>
          <p:nvPr/>
        </p:nvPicPr>
        <p:blipFill>
          <a:blip r:embed="rId3"/>
          <a:stretch>
            <a:fillRect/>
          </a:stretch>
        </p:blipFill>
        <p:spPr>
          <a:xfrm>
            <a:off x="209126" y="2103834"/>
            <a:ext cx="3993868" cy="3475122"/>
          </a:xfrm>
          <a:prstGeom prst="rect">
            <a:avLst/>
          </a:prstGeom>
        </p:spPr>
      </p:pic>
      <p:pic>
        <p:nvPicPr>
          <p:cNvPr id="8" name="Picture 9" descr="A picture containing map&#10;&#10;Description automatically generated">
            <a:extLst>
              <a:ext uri="{FF2B5EF4-FFF2-40B4-BE49-F238E27FC236}">
                <a16:creationId xmlns:a16="http://schemas.microsoft.com/office/drawing/2014/main" id="{64105FF0-2E51-5DA4-8063-0FD9957752B4}"/>
              </a:ext>
            </a:extLst>
          </p:cNvPr>
          <p:cNvPicPr>
            <a:picLocks noChangeAspect="1"/>
          </p:cNvPicPr>
          <p:nvPr/>
        </p:nvPicPr>
        <p:blipFill>
          <a:blip r:embed="rId4"/>
          <a:stretch>
            <a:fillRect/>
          </a:stretch>
        </p:blipFill>
        <p:spPr>
          <a:xfrm>
            <a:off x="3872202" y="1971760"/>
            <a:ext cx="4292653" cy="3513489"/>
          </a:xfrm>
          <a:prstGeom prst="rect">
            <a:avLst/>
          </a:prstGeom>
        </p:spPr>
      </p:pic>
      <p:pic>
        <p:nvPicPr>
          <p:cNvPr id="10" name="Picture 10">
            <a:extLst>
              <a:ext uri="{FF2B5EF4-FFF2-40B4-BE49-F238E27FC236}">
                <a16:creationId xmlns:a16="http://schemas.microsoft.com/office/drawing/2014/main" id="{3C0F81AE-473F-B582-742F-D3C0FCB8F736}"/>
              </a:ext>
            </a:extLst>
          </p:cNvPr>
          <p:cNvPicPr>
            <a:picLocks noChangeAspect="1"/>
          </p:cNvPicPr>
          <p:nvPr/>
        </p:nvPicPr>
        <p:blipFill>
          <a:blip r:embed="rId5"/>
          <a:stretch>
            <a:fillRect/>
          </a:stretch>
        </p:blipFill>
        <p:spPr>
          <a:xfrm>
            <a:off x="7778988" y="1953618"/>
            <a:ext cx="4297680" cy="3517603"/>
          </a:xfrm>
          <a:prstGeom prst="rect">
            <a:avLst/>
          </a:prstGeom>
        </p:spPr>
      </p:pic>
      <p:sp>
        <p:nvSpPr>
          <p:cNvPr id="33" name="TextBox 32">
            <a:extLst>
              <a:ext uri="{FF2B5EF4-FFF2-40B4-BE49-F238E27FC236}">
                <a16:creationId xmlns:a16="http://schemas.microsoft.com/office/drawing/2014/main" id="{E18F64DF-7A68-4CBA-2FE2-288295F52BBC}"/>
              </a:ext>
            </a:extLst>
          </p:cNvPr>
          <p:cNvSpPr txBox="1"/>
          <p:nvPr/>
        </p:nvSpPr>
        <p:spPr>
          <a:xfrm>
            <a:off x="5343234" y="5892581"/>
            <a:ext cx="28113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cs typeface="Calibri"/>
              </a:rPr>
              <a:t>Improvement at highest damping </a:t>
            </a:r>
            <a:r>
              <a:rPr lang="en-US" dirty="0" err="1">
                <a:solidFill>
                  <a:srgbClr val="2F159A"/>
                </a:solidFill>
                <a:latin typeface="Arial"/>
                <a:cs typeface="Calibri"/>
              </a:rPr>
              <a:t>coeff</a:t>
            </a:r>
            <a:endParaRPr lang="en-US" dirty="0">
              <a:solidFill>
                <a:srgbClr val="2F159A"/>
              </a:solidFill>
              <a:latin typeface="Arial"/>
              <a:cs typeface="Calibri"/>
            </a:endParaRPr>
          </a:p>
        </p:txBody>
      </p:sp>
      <p:cxnSp>
        <p:nvCxnSpPr>
          <p:cNvPr id="34" name="Straight Arrow Connector 33">
            <a:extLst>
              <a:ext uri="{FF2B5EF4-FFF2-40B4-BE49-F238E27FC236}">
                <a16:creationId xmlns:a16="http://schemas.microsoft.com/office/drawing/2014/main" id="{AE9CA0BD-B8DB-A8F9-6CAD-FA249415AD1C}"/>
              </a:ext>
            </a:extLst>
          </p:cNvPr>
          <p:cNvCxnSpPr>
            <a:cxnSpLocks/>
            <a:stCxn id="33" idx="0"/>
          </p:cNvCxnSpPr>
          <p:nvPr/>
        </p:nvCxnSpPr>
        <p:spPr>
          <a:xfrm flipH="1" flipV="1">
            <a:off x="6257660" y="3460600"/>
            <a:ext cx="491248" cy="24319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2CE4DA0-4257-9C9B-1D8E-9B46E4976225}"/>
              </a:ext>
            </a:extLst>
          </p:cNvPr>
          <p:cNvCxnSpPr>
            <a:cxnSpLocks/>
            <a:stCxn id="33" idx="0"/>
          </p:cNvCxnSpPr>
          <p:nvPr/>
        </p:nvCxnSpPr>
        <p:spPr>
          <a:xfrm flipH="1" flipV="1">
            <a:off x="2263792" y="3307916"/>
            <a:ext cx="4485116" cy="25846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BFFDFBD6-183B-98E5-0341-E266CB852D0B}"/>
              </a:ext>
            </a:extLst>
          </p:cNvPr>
          <p:cNvCxnSpPr>
            <a:cxnSpLocks/>
            <a:stCxn id="33" idx="0"/>
          </p:cNvCxnSpPr>
          <p:nvPr/>
        </p:nvCxnSpPr>
        <p:spPr>
          <a:xfrm flipV="1">
            <a:off x="6748908" y="3307916"/>
            <a:ext cx="3460340" cy="25846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Slide Number Placeholder 10">
            <a:extLst>
              <a:ext uri="{FF2B5EF4-FFF2-40B4-BE49-F238E27FC236}">
                <a16:creationId xmlns:a16="http://schemas.microsoft.com/office/drawing/2014/main" id="{4A534267-2F44-F7E1-0759-AE1199E9F7FC}"/>
              </a:ext>
            </a:extLst>
          </p:cNvPr>
          <p:cNvSpPr>
            <a:spLocks noGrp="1"/>
          </p:cNvSpPr>
          <p:nvPr>
            <p:ph type="sldNum" sz="quarter" idx="12"/>
          </p:nvPr>
        </p:nvSpPr>
        <p:spPr/>
        <p:txBody>
          <a:bodyPr/>
          <a:lstStyle/>
          <a:p>
            <a:fld id="{E05D2077-89F6-432B-BE56-DF9F51AFF43C}" type="slidenum">
              <a:rPr lang="en-US" smtClean="0"/>
              <a:t>21</a:t>
            </a:fld>
            <a:endParaRPr lang="en-US"/>
          </a:p>
        </p:txBody>
      </p:sp>
      <p:sp>
        <p:nvSpPr>
          <p:cNvPr id="13" name="TextBox 12">
            <a:extLst>
              <a:ext uri="{FF2B5EF4-FFF2-40B4-BE49-F238E27FC236}">
                <a16:creationId xmlns:a16="http://schemas.microsoft.com/office/drawing/2014/main" id="{474267C1-A766-4D47-6759-54BEEE93A3DE}"/>
              </a:ext>
            </a:extLst>
          </p:cNvPr>
          <p:cNvSpPr txBox="1"/>
          <p:nvPr/>
        </p:nvSpPr>
        <p:spPr>
          <a:xfrm>
            <a:off x="732006" y="5381137"/>
            <a:ext cx="6016902" cy="307777"/>
          </a:xfrm>
          <a:prstGeom prst="rect">
            <a:avLst/>
          </a:prstGeom>
          <a:noFill/>
        </p:spPr>
        <p:txBody>
          <a:bodyPr wrap="square" lIns="91440" tIns="45720" rIns="91440" bIns="45720" rtlCol="0" anchor="t">
            <a:spAutoFit/>
          </a:bodyPr>
          <a:lstStyle/>
          <a:p>
            <a:r>
              <a:rPr lang="en-US" sz="1400" b="1" dirty="0">
                <a:cs typeface="Calibri"/>
              </a:rPr>
              <a:t>Fig17: Damping Coefficient Test</a:t>
            </a:r>
          </a:p>
        </p:txBody>
      </p:sp>
      <p:sp>
        <p:nvSpPr>
          <p:cNvPr id="12" name="TextBox 31">
            <a:extLst>
              <a:ext uri="{FF2B5EF4-FFF2-40B4-BE49-F238E27FC236}">
                <a16:creationId xmlns:a16="http://schemas.microsoft.com/office/drawing/2014/main" id="{203D18ED-7240-1A31-D430-BFD3E80F11AB}"/>
              </a:ext>
            </a:extLst>
          </p:cNvPr>
          <p:cNvSpPr txBox="1"/>
          <p:nvPr/>
        </p:nvSpPr>
        <p:spPr>
          <a:xfrm>
            <a:off x="-366368" y="558716"/>
            <a:ext cx="1406094" cy="369332"/>
          </a:xfrm>
          <a:prstGeom prst="rect">
            <a:avLst/>
          </a:prstGeom>
          <a:noFill/>
          <a:ln w="19050">
            <a:noFill/>
          </a:ln>
        </p:spPr>
        <p:txBody>
          <a:bodyPr wrap="square" lIns="91440" tIns="45720" rIns="91440" bIns="45720" rtlCol="0" anchor="t">
            <a:spAutoFit/>
          </a:bodyPr>
          <a:lstStyle/>
          <a:p>
            <a:pPr algn="ctr"/>
            <a:r>
              <a:rPr lang="en-US" b="1" dirty="0">
                <a:solidFill>
                  <a:srgbClr val="2F159A"/>
                </a:solidFill>
                <a:latin typeface="Arial"/>
                <a:cs typeface="Arial"/>
              </a:rPr>
              <a:t>Test</a:t>
            </a:r>
            <a:endParaRPr lang="en-US" sz="2400" b="1" dirty="0">
              <a:solidFill>
                <a:srgbClr val="2F159A"/>
              </a:solidFill>
              <a:ea typeface="Calibri"/>
              <a:cs typeface="Calibri"/>
            </a:endParaRPr>
          </a:p>
        </p:txBody>
      </p:sp>
    </p:spTree>
    <p:extLst>
      <p:ext uri="{BB962C8B-B14F-4D97-AF65-F5344CB8AC3E}">
        <p14:creationId xmlns:p14="http://schemas.microsoft.com/office/powerpoint/2010/main" val="1661544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4" name="TextBox 3">
            <a:extLst>
              <a:ext uri="{FF2B5EF4-FFF2-40B4-BE49-F238E27FC236}">
                <a16:creationId xmlns:a16="http://schemas.microsoft.com/office/drawing/2014/main" id="{E1430DC2-25F5-94AF-7DA3-974471C30CCF}"/>
              </a:ext>
            </a:extLst>
          </p:cNvPr>
          <p:cNvSpPr txBox="1"/>
          <p:nvPr/>
        </p:nvSpPr>
        <p:spPr>
          <a:xfrm>
            <a:off x="4838988" y="881274"/>
            <a:ext cx="25140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ea typeface="Calibri"/>
                <a:cs typeface="Calibri"/>
              </a:rPr>
              <a:t>Damping Coeff Test</a:t>
            </a:r>
          </a:p>
        </p:txBody>
      </p:sp>
      <p:sp>
        <p:nvSpPr>
          <p:cNvPr id="8" name="TextBox 7">
            <a:extLst>
              <a:ext uri="{FF2B5EF4-FFF2-40B4-BE49-F238E27FC236}">
                <a16:creationId xmlns:a16="http://schemas.microsoft.com/office/drawing/2014/main" id="{0D76EBFE-CD47-AE08-3D7E-6D6DE247E56E}"/>
              </a:ext>
            </a:extLst>
          </p:cNvPr>
          <p:cNvSpPr txBox="1"/>
          <p:nvPr/>
        </p:nvSpPr>
        <p:spPr>
          <a:xfrm>
            <a:off x="1381234" y="5632353"/>
            <a:ext cx="8458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From this figure, our models is proven capable to predict the flutter boundary.</a:t>
            </a:r>
          </a:p>
          <a:p>
            <a:pPr marL="285750" indent="-285750">
              <a:buFont typeface="Arial"/>
              <a:buChar char="•"/>
            </a:pPr>
            <a:r>
              <a:rPr lang="en-US" dirty="0">
                <a:cs typeface="Calibri" panose="020F0502020204030204"/>
              </a:rPr>
              <a:t>The flutter boundary from model 150 samples is very similar to Hall </a:t>
            </a:r>
            <a:r>
              <a:rPr lang="en-US" dirty="0" err="1">
                <a:cs typeface="Calibri" panose="020F0502020204030204"/>
              </a:rPr>
              <a:t>et,al</a:t>
            </a:r>
            <a:endParaRPr lang="en-US" dirty="0">
              <a:cs typeface="Calibri" panose="020F0502020204030204"/>
            </a:endParaRPr>
          </a:p>
          <a:p>
            <a:pPr marL="285750" indent="-285750">
              <a:buFont typeface="Arial"/>
              <a:buChar char="•"/>
            </a:pPr>
            <a:r>
              <a:rPr lang="en-US" dirty="0">
                <a:cs typeface="Calibri" panose="020F0502020204030204"/>
              </a:rPr>
              <a:t>The </a:t>
            </a:r>
            <a:r>
              <a:rPr lang="en-US" b="1" dirty="0">
                <a:cs typeface="Calibri" panose="020F0502020204030204"/>
              </a:rPr>
              <a:t>most wider deviation is at </a:t>
            </a:r>
            <a:r>
              <a:rPr lang="en-US" b="1" dirty="0" err="1">
                <a:cs typeface="Calibri" panose="020F0502020204030204"/>
              </a:rPr>
              <a:t>mach</a:t>
            </a:r>
            <a:r>
              <a:rPr lang="en-US" b="1" dirty="0">
                <a:cs typeface="Calibri" panose="020F0502020204030204"/>
              </a:rPr>
              <a:t> 0.8 to 0.9 or at the top right figure</a:t>
            </a:r>
            <a:r>
              <a:rPr lang="en-US" dirty="0">
                <a:cs typeface="Calibri" panose="020F0502020204030204"/>
              </a:rPr>
              <a:t>.</a:t>
            </a:r>
          </a:p>
        </p:txBody>
      </p:sp>
      <p:pic>
        <p:nvPicPr>
          <p:cNvPr id="10" name="Picture 10" descr="Chart, line chart&#10;&#10;Description automatically generated">
            <a:extLst>
              <a:ext uri="{FF2B5EF4-FFF2-40B4-BE49-F238E27FC236}">
                <a16:creationId xmlns:a16="http://schemas.microsoft.com/office/drawing/2014/main" id="{6A056CC2-4BF1-37B4-3D05-9BFD1974497B}"/>
              </a:ext>
            </a:extLst>
          </p:cNvPr>
          <p:cNvPicPr>
            <a:picLocks noChangeAspect="1"/>
          </p:cNvPicPr>
          <p:nvPr/>
        </p:nvPicPr>
        <p:blipFill>
          <a:blip r:embed="rId3"/>
          <a:stretch>
            <a:fillRect/>
          </a:stretch>
        </p:blipFill>
        <p:spPr>
          <a:xfrm>
            <a:off x="1381234" y="1383952"/>
            <a:ext cx="10449427" cy="3553533"/>
          </a:xfrm>
          <a:prstGeom prst="rect">
            <a:avLst/>
          </a:prstGeom>
        </p:spPr>
      </p:pic>
      <p:sp>
        <p:nvSpPr>
          <p:cNvPr id="5" name="Slide Number Placeholder 4">
            <a:extLst>
              <a:ext uri="{FF2B5EF4-FFF2-40B4-BE49-F238E27FC236}">
                <a16:creationId xmlns:a16="http://schemas.microsoft.com/office/drawing/2014/main" id="{C3FD184D-2B88-3B3F-31A9-C5CD9689058F}"/>
              </a:ext>
            </a:extLst>
          </p:cNvPr>
          <p:cNvSpPr>
            <a:spLocks noGrp="1"/>
          </p:cNvSpPr>
          <p:nvPr>
            <p:ph type="sldNum" sz="quarter" idx="12"/>
          </p:nvPr>
        </p:nvSpPr>
        <p:spPr/>
        <p:txBody>
          <a:bodyPr/>
          <a:lstStyle/>
          <a:p>
            <a:fld id="{E05D2077-89F6-432B-BE56-DF9F51AFF43C}" type="slidenum">
              <a:rPr lang="en-US" smtClean="0"/>
              <a:t>22</a:t>
            </a:fld>
            <a:endParaRPr lang="en-US"/>
          </a:p>
        </p:txBody>
      </p:sp>
      <p:sp>
        <p:nvSpPr>
          <p:cNvPr id="12" name="TextBox 11">
            <a:extLst>
              <a:ext uri="{FF2B5EF4-FFF2-40B4-BE49-F238E27FC236}">
                <a16:creationId xmlns:a16="http://schemas.microsoft.com/office/drawing/2014/main" id="{3FAF4BE0-81D5-494F-9D71-C74494095F0C}"/>
              </a:ext>
            </a:extLst>
          </p:cNvPr>
          <p:cNvSpPr txBox="1"/>
          <p:nvPr/>
        </p:nvSpPr>
        <p:spPr>
          <a:xfrm>
            <a:off x="1968263" y="4963717"/>
            <a:ext cx="6016902" cy="307777"/>
          </a:xfrm>
          <a:prstGeom prst="rect">
            <a:avLst/>
          </a:prstGeom>
          <a:noFill/>
        </p:spPr>
        <p:txBody>
          <a:bodyPr wrap="square" lIns="91440" tIns="45720" rIns="91440" bIns="45720" rtlCol="0" anchor="t">
            <a:spAutoFit/>
          </a:bodyPr>
          <a:lstStyle/>
          <a:p>
            <a:r>
              <a:rPr lang="en-US" sz="1400" b="1" dirty="0">
                <a:cs typeface="Calibri"/>
              </a:rPr>
              <a:t>Fig18: Flutter Boundary Results Compared to Previous Work</a:t>
            </a:r>
          </a:p>
        </p:txBody>
      </p:sp>
      <p:sp>
        <p:nvSpPr>
          <p:cNvPr id="11" name="TextBox 31">
            <a:extLst>
              <a:ext uri="{FF2B5EF4-FFF2-40B4-BE49-F238E27FC236}">
                <a16:creationId xmlns:a16="http://schemas.microsoft.com/office/drawing/2014/main" id="{29C2E2F8-464B-24A7-1355-3D7751CC281D}"/>
              </a:ext>
            </a:extLst>
          </p:cNvPr>
          <p:cNvSpPr txBox="1"/>
          <p:nvPr/>
        </p:nvSpPr>
        <p:spPr>
          <a:xfrm>
            <a:off x="-366368" y="558716"/>
            <a:ext cx="1406094" cy="369332"/>
          </a:xfrm>
          <a:prstGeom prst="rect">
            <a:avLst/>
          </a:prstGeom>
          <a:noFill/>
          <a:ln w="19050">
            <a:noFill/>
          </a:ln>
        </p:spPr>
        <p:txBody>
          <a:bodyPr wrap="square" lIns="91440" tIns="45720" rIns="91440" bIns="45720" rtlCol="0" anchor="t">
            <a:spAutoFit/>
          </a:bodyPr>
          <a:lstStyle/>
          <a:p>
            <a:pPr algn="ctr"/>
            <a:r>
              <a:rPr lang="en-US" b="1" dirty="0">
                <a:solidFill>
                  <a:srgbClr val="2F159A"/>
                </a:solidFill>
                <a:latin typeface="Arial"/>
                <a:cs typeface="Arial"/>
              </a:rPr>
              <a:t>Test</a:t>
            </a:r>
            <a:endParaRPr lang="en-US" sz="2400" b="1" dirty="0">
              <a:solidFill>
                <a:srgbClr val="2F159A"/>
              </a:solidFill>
              <a:ea typeface="Calibri"/>
              <a:cs typeface="Calibri"/>
            </a:endParaRPr>
          </a:p>
        </p:txBody>
      </p:sp>
    </p:spTree>
    <p:extLst>
      <p:ext uri="{BB962C8B-B14F-4D97-AF65-F5344CB8AC3E}">
        <p14:creationId xmlns:p14="http://schemas.microsoft.com/office/powerpoint/2010/main" val="3562692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cs typeface="Calibri"/>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4" name="TextBox 3">
            <a:extLst>
              <a:ext uri="{FF2B5EF4-FFF2-40B4-BE49-F238E27FC236}">
                <a16:creationId xmlns:a16="http://schemas.microsoft.com/office/drawing/2014/main" id="{E1430DC2-25F5-94AF-7DA3-974471C30CCF}"/>
              </a:ext>
            </a:extLst>
          </p:cNvPr>
          <p:cNvSpPr txBox="1"/>
          <p:nvPr/>
        </p:nvSpPr>
        <p:spPr>
          <a:xfrm>
            <a:off x="4747490" y="808851"/>
            <a:ext cx="25140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ea typeface="Calibri"/>
                <a:cs typeface="Calibri"/>
              </a:rPr>
              <a:t>Running Performance</a:t>
            </a:r>
          </a:p>
        </p:txBody>
      </p:sp>
      <p:graphicFrame>
        <p:nvGraphicFramePr>
          <p:cNvPr id="8" name="Table 7">
            <a:extLst>
              <a:ext uri="{FF2B5EF4-FFF2-40B4-BE49-F238E27FC236}">
                <a16:creationId xmlns:a16="http://schemas.microsoft.com/office/drawing/2014/main" id="{2F188AF2-FD76-BDD9-5E67-9BD2224B3862}"/>
              </a:ext>
            </a:extLst>
          </p:cNvPr>
          <p:cNvGraphicFramePr>
            <a:graphicFrameLocks noGrp="1"/>
          </p:cNvGraphicFramePr>
          <p:nvPr>
            <p:extLst>
              <p:ext uri="{D42A27DB-BD31-4B8C-83A1-F6EECF244321}">
                <p14:modId xmlns:p14="http://schemas.microsoft.com/office/powerpoint/2010/main" val="2668885146"/>
              </p:ext>
            </p:extLst>
          </p:nvPr>
        </p:nvGraphicFramePr>
        <p:xfrm>
          <a:off x="495390" y="1428318"/>
          <a:ext cx="7205574" cy="4544612"/>
        </p:xfrm>
        <a:graphic>
          <a:graphicData uri="http://schemas.openxmlformats.org/drawingml/2006/table">
            <a:tbl>
              <a:tblPr firstRow="1" bandRow="1">
                <a:tableStyleId>{5C22544A-7EE6-4342-B048-85BDC9FD1C3A}</a:tableStyleId>
              </a:tblPr>
              <a:tblGrid>
                <a:gridCol w="1247402">
                  <a:extLst>
                    <a:ext uri="{9D8B030D-6E8A-4147-A177-3AD203B41FA5}">
                      <a16:colId xmlns:a16="http://schemas.microsoft.com/office/drawing/2014/main" val="1595592885"/>
                    </a:ext>
                  </a:extLst>
                </a:gridCol>
                <a:gridCol w="1291427">
                  <a:extLst>
                    <a:ext uri="{9D8B030D-6E8A-4147-A177-3AD203B41FA5}">
                      <a16:colId xmlns:a16="http://schemas.microsoft.com/office/drawing/2014/main" val="1432579400"/>
                    </a:ext>
                  </a:extLst>
                </a:gridCol>
                <a:gridCol w="1115323">
                  <a:extLst>
                    <a:ext uri="{9D8B030D-6E8A-4147-A177-3AD203B41FA5}">
                      <a16:colId xmlns:a16="http://schemas.microsoft.com/office/drawing/2014/main" val="3215841859"/>
                    </a:ext>
                  </a:extLst>
                </a:gridCol>
                <a:gridCol w="1364802">
                  <a:extLst>
                    <a:ext uri="{9D8B030D-6E8A-4147-A177-3AD203B41FA5}">
                      <a16:colId xmlns:a16="http://schemas.microsoft.com/office/drawing/2014/main" val="496280954"/>
                    </a:ext>
                  </a:extLst>
                </a:gridCol>
                <a:gridCol w="1071297">
                  <a:extLst>
                    <a:ext uri="{9D8B030D-6E8A-4147-A177-3AD203B41FA5}">
                      <a16:colId xmlns:a16="http://schemas.microsoft.com/office/drawing/2014/main" val="4245017055"/>
                    </a:ext>
                  </a:extLst>
                </a:gridCol>
                <a:gridCol w="1115323">
                  <a:extLst>
                    <a:ext uri="{9D8B030D-6E8A-4147-A177-3AD203B41FA5}">
                      <a16:colId xmlns:a16="http://schemas.microsoft.com/office/drawing/2014/main" val="2700152914"/>
                    </a:ext>
                  </a:extLst>
                </a:gridCol>
              </a:tblGrid>
              <a:tr h="531633">
                <a:tc gridSpan="4">
                  <a:txBody>
                    <a:bodyPr/>
                    <a:lstStyle/>
                    <a:p>
                      <a:pPr marL="0" algn="ctr" rtl="0" latinLnBrk="0">
                        <a:spcBef>
                          <a:spcPts val="0"/>
                        </a:spcBef>
                        <a:spcAft>
                          <a:spcPts val="0"/>
                        </a:spcAft>
                      </a:pPr>
                      <a:r>
                        <a:rPr lang="en-US" sz="1500" spc="0">
                          <a:effectLst/>
                        </a:rPr>
                        <a:t>CPU Time Each Prediction</a:t>
                      </a:r>
                      <a:endParaRPr lang="en-US">
                        <a:effectLst/>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algn="ctr" rtl="0" latinLnBrk="0">
                        <a:spcBef>
                          <a:spcPts val="0"/>
                        </a:spcBef>
                        <a:spcAft>
                          <a:spcPts val="0"/>
                        </a:spcAft>
                      </a:pPr>
                      <a:endParaRPr lang="en-US">
                        <a:effectLst/>
                      </a:endParaRPr>
                    </a:p>
                  </a:txBody>
                  <a:tcPr marL="0" marR="0" marT="0" marB="0" anchor="ctr"/>
                </a:tc>
                <a:tc>
                  <a:txBody>
                    <a:bodyPr/>
                    <a:lstStyle/>
                    <a:p>
                      <a:pPr marL="0" algn="ctr" rtl="0" latinLnBrk="0">
                        <a:spcBef>
                          <a:spcPts val="0"/>
                        </a:spcBef>
                        <a:spcAft>
                          <a:spcPts val="0"/>
                        </a:spcAft>
                      </a:pPr>
                      <a:endParaRPr lang="en-US">
                        <a:effectLst/>
                      </a:endParaRPr>
                    </a:p>
                  </a:txBody>
                  <a:tcPr marL="0" marR="0" marT="0" marB="0" anchor="ctr"/>
                </a:tc>
                <a:extLst>
                  <a:ext uri="{0D108BD9-81ED-4DB2-BD59-A6C34878D82A}">
                    <a16:rowId xmlns:a16="http://schemas.microsoft.com/office/drawing/2014/main" val="654671958"/>
                  </a:ext>
                </a:extLst>
              </a:tr>
              <a:tr h="1063268">
                <a:tc>
                  <a:txBody>
                    <a:bodyPr/>
                    <a:lstStyle/>
                    <a:p>
                      <a:pPr marL="0" algn="ctr" rtl="0" latinLnBrk="0">
                        <a:spcBef>
                          <a:spcPts val="0"/>
                        </a:spcBef>
                        <a:spcAft>
                          <a:spcPts val="0"/>
                        </a:spcAft>
                      </a:pPr>
                      <a:r>
                        <a:rPr lang="en-US" sz="1500" spc="0">
                          <a:effectLst/>
                        </a:rPr>
                        <a:t>Model</a:t>
                      </a:r>
                      <a:endParaRPr lang="en-US">
                        <a:effectLst/>
                      </a:endParaRPr>
                    </a:p>
                  </a:txBody>
                  <a:tcPr marL="0" marR="0" marT="0" marB="0" anchor="ctr"/>
                </a:tc>
                <a:tc>
                  <a:txBody>
                    <a:bodyPr/>
                    <a:lstStyle/>
                    <a:p>
                      <a:pPr marL="0" algn="ctr" rtl="0" latinLnBrk="0">
                        <a:spcBef>
                          <a:spcPts val="0"/>
                        </a:spcBef>
                        <a:spcAft>
                          <a:spcPts val="0"/>
                        </a:spcAft>
                      </a:pPr>
                      <a:r>
                        <a:rPr lang="en-US" sz="1500" spc="0">
                          <a:effectLst/>
                        </a:rPr>
                        <a:t>Preparing Data (</a:t>
                      </a:r>
                      <a:r>
                        <a:rPr lang="en-US" sz="1500" spc="0" err="1">
                          <a:effectLst/>
                        </a:rPr>
                        <a:t>ms</a:t>
                      </a:r>
                      <a:r>
                        <a:rPr lang="en-US" sz="1500" spc="0">
                          <a:effectLst/>
                        </a:rPr>
                        <a:t>)</a:t>
                      </a:r>
                      <a:endParaRPr lang="en-US">
                        <a:effectLst/>
                      </a:endParaRPr>
                    </a:p>
                  </a:txBody>
                  <a:tcPr marL="0" marR="0" marT="0" marB="0" anchor="ctr"/>
                </a:tc>
                <a:tc>
                  <a:txBody>
                    <a:bodyPr/>
                    <a:lstStyle/>
                    <a:p>
                      <a:pPr marL="0" algn="ctr" rtl="0" latinLnBrk="0">
                        <a:spcBef>
                          <a:spcPts val="0"/>
                        </a:spcBef>
                        <a:spcAft>
                          <a:spcPts val="0"/>
                        </a:spcAft>
                      </a:pPr>
                      <a:r>
                        <a:rPr lang="en-US" sz="1500" spc="0">
                          <a:effectLst/>
                        </a:rPr>
                        <a:t>Training Time (</a:t>
                      </a:r>
                      <a:r>
                        <a:rPr lang="en-US" sz="1500" spc="0" err="1">
                          <a:effectLst/>
                        </a:rPr>
                        <a:t>ms</a:t>
                      </a:r>
                      <a:r>
                        <a:rPr lang="en-US" sz="1500" spc="0">
                          <a:effectLst/>
                        </a:rPr>
                        <a:t>)</a:t>
                      </a:r>
                      <a:endParaRPr lang="en-US">
                        <a:effectLst/>
                      </a:endParaRPr>
                    </a:p>
                  </a:txBody>
                  <a:tcPr marL="0" marR="0" marT="0" marB="0" anchor="ctr"/>
                </a:tc>
                <a:tc>
                  <a:txBody>
                    <a:bodyPr/>
                    <a:lstStyle/>
                    <a:p>
                      <a:pPr marL="0" algn="ctr" rtl="0" latinLnBrk="0">
                        <a:spcBef>
                          <a:spcPts val="0"/>
                        </a:spcBef>
                        <a:spcAft>
                          <a:spcPts val="0"/>
                        </a:spcAft>
                      </a:pPr>
                      <a:r>
                        <a:rPr lang="en-US" sz="1500" spc="0">
                          <a:effectLst/>
                        </a:rPr>
                        <a:t>Prediction Time (</a:t>
                      </a:r>
                      <a:r>
                        <a:rPr lang="en-US" sz="1500" spc="0" err="1">
                          <a:effectLst/>
                        </a:rPr>
                        <a:t>ms</a:t>
                      </a:r>
                      <a:r>
                        <a:rPr lang="en-US" sz="1500" spc="0">
                          <a:effectLst/>
                        </a:rPr>
                        <a:t>)</a:t>
                      </a:r>
                      <a:endParaRPr lang="en-US">
                        <a:effectLst/>
                      </a:endParaRPr>
                    </a:p>
                  </a:txBody>
                  <a:tcPr marL="0" marR="0" marT="0" marB="0" anchor="ctr"/>
                </a:tc>
                <a:tc>
                  <a:txBody>
                    <a:bodyPr/>
                    <a:lstStyle/>
                    <a:p>
                      <a:pPr marL="0" algn="ctr" rtl="0" latinLnBrk="0">
                        <a:spcBef>
                          <a:spcPts val="0"/>
                        </a:spcBef>
                        <a:spcAft>
                          <a:spcPts val="0"/>
                        </a:spcAft>
                      </a:pPr>
                      <a:r>
                        <a:rPr lang="en-US" sz="1500" spc="0">
                          <a:effectLst/>
                        </a:rPr>
                        <a:t>Total (</a:t>
                      </a:r>
                      <a:r>
                        <a:rPr lang="en-US" sz="1500" spc="0" err="1">
                          <a:effectLst/>
                        </a:rPr>
                        <a:t>ms</a:t>
                      </a:r>
                      <a:r>
                        <a:rPr lang="en-US" sz="1500" spc="0">
                          <a:effectLst/>
                        </a:rPr>
                        <a:t>)</a:t>
                      </a:r>
                      <a:endParaRPr lang="en-US">
                        <a:effectLst/>
                      </a:endParaRPr>
                    </a:p>
                  </a:txBody>
                  <a:tcPr marL="0" marR="0" marT="0" marB="0" anchor="ctr"/>
                </a:tc>
                <a:tc>
                  <a:txBody>
                    <a:bodyPr/>
                    <a:lstStyle/>
                    <a:p>
                      <a:pPr marL="0" algn="ctr" rtl="0" latinLnBrk="0">
                        <a:spcBef>
                          <a:spcPts val="0"/>
                        </a:spcBef>
                        <a:spcAft>
                          <a:spcPts val="0"/>
                        </a:spcAft>
                      </a:pPr>
                      <a:r>
                        <a:rPr lang="en-US" sz="1500" spc="0">
                          <a:effectLst/>
                        </a:rPr>
                        <a:t>Total Time(s)</a:t>
                      </a:r>
                      <a:endParaRPr lang="en-US">
                        <a:effectLst/>
                      </a:endParaRPr>
                    </a:p>
                  </a:txBody>
                  <a:tcPr marL="0" marR="0" marT="0" marB="0" anchor="ctr"/>
                </a:tc>
                <a:extLst>
                  <a:ext uri="{0D108BD9-81ED-4DB2-BD59-A6C34878D82A}">
                    <a16:rowId xmlns:a16="http://schemas.microsoft.com/office/drawing/2014/main" val="1274126719"/>
                  </a:ext>
                </a:extLst>
              </a:tr>
              <a:tr h="531633">
                <a:tc>
                  <a:txBody>
                    <a:bodyPr/>
                    <a:lstStyle/>
                    <a:p>
                      <a:pPr marL="0" algn="ctr" rtl="0" latinLnBrk="0">
                        <a:spcBef>
                          <a:spcPts val="0"/>
                        </a:spcBef>
                        <a:spcAft>
                          <a:spcPts val="0"/>
                        </a:spcAft>
                      </a:pPr>
                      <a:r>
                        <a:rPr lang="en-US" sz="1500" spc="0">
                          <a:effectLst/>
                        </a:rPr>
                        <a:t>Multiplier</a:t>
                      </a:r>
                      <a:endParaRPr lang="en-US">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636</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40800</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85.4</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41521.4</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41.52</a:t>
                      </a:r>
                      <a:endParaRPr lang="id-ID">
                        <a:effectLst/>
                      </a:endParaRPr>
                    </a:p>
                  </a:txBody>
                  <a:tcPr marL="0" marR="0" marT="0" marB="0" anchor="ctr"/>
                </a:tc>
                <a:extLst>
                  <a:ext uri="{0D108BD9-81ED-4DB2-BD59-A6C34878D82A}">
                    <a16:rowId xmlns:a16="http://schemas.microsoft.com/office/drawing/2014/main" val="3625093246"/>
                  </a:ext>
                </a:extLst>
              </a:tr>
              <a:tr h="806026">
                <a:tc>
                  <a:txBody>
                    <a:bodyPr/>
                    <a:lstStyle/>
                    <a:p>
                      <a:pPr marL="0" algn="ctr" rtl="0" latinLnBrk="0">
                        <a:spcBef>
                          <a:spcPts val="0"/>
                        </a:spcBef>
                        <a:spcAft>
                          <a:spcPts val="0"/>
                        </a:spcAft>
                      </a:pPr>
                      <a:r>
                        <a:rPr lang="en-US" sz="1500" spc="0">
                          <a:effectLst/>
                        </a:rPr>
                        <a:t>POD(150 samples)</a:t>
                      </a:r>
                      <a:endParaRPr lang="en-US">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1150</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43000</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87.9</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44237.9</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85.76</a:t>
                      </a:r>
                      <a:endParaRPr lang="id-ID">
                        <a:effectLst/>
                      </a:endParaRPr>
                    </a:p>
                  </a:txBody>
                  <a:tcPr marL="0" marR="0" marT="0" marB="0" anchor="ctr"/>
                </a:tc>
                <a:extLst>
                  <a:ext uri="{0D108BD9-81ED-4DB2-BD59-A6C34878D82A}">
                    <a16:rowId xmlns:a16="http://schemas.microsoft.com/office/drawing/2014/main" val="1525854749"/>
                  </a:ext>
                </a:extLst>
              </a:tr>
              <a:tr h="806026">
                <a:tc>
                  <a:txBody>
                    <a:bodyPr/>
                    <a:lstStyle/>
                    <a:p>
                      <a:pPr marL="0" algn="ctr" rtl="0" latinLnBrk="0">
                        <a:spcBef>
                          <a:spcPts val="0"/>
                        </a:spcBef>
                        <a:spcAft>
                          <a:spcPts val="0"/>
                        </a:spcAft>
                      </a:pPr>
                      <a:r>
                        <a:rPr lang="en-US" sz="1500" spc="0">
                          <a:effectLst/>
                        </a:rPr>
                        <a:t>POD(100 samples)</a:t>
                      </a:r>
                      <a:endParaRPr lang="en-US">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1050</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40000</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88.9</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41138.9</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82.66</a:t>
                      </a:r>
                      <a:endParaRPr lang="id-ID">
                        <a:effectLst/>
                      </a:endParaRPr>
                    </a:p>
                  </a:txBody>
                  <a:tcPr marL="0" marR="0" marT="0" marB="0" anchor="ctr"/>
                </a:tc>
                <a:extLst>
                  <a:ext uri="{0D108BD9-81ED-4DB2-BD59-A6C34878D82A}">
                    <a16:rowId xmlns:a16="http://schemas.microsoft.com/office/drawing/2014/main" val="1742717161"/>
                  </a:ext>
                </a:extLst>
              </a:tr>
              <a:tr h="806026">
                <a:tc>
                  <a:txBody>
                    <a:bodyPr/>
                    <a:lstStyle/>
                    <a:p>
                      <a:pPr marL="0" algn="ctr" rtl="0" latinLnBrk="0">
                        <a:spcBef>
                          <a:spcPts val="0"/>
                        </a:spcBef>
                        <a:spcAft>
                          <a:spcPts val="0"/>
                        </a:spcAft>
                      </a:pPr>
                      <a:r>
                        <a:rPr lang="en-US" sz="1500" spc="0">
                          <a:effectLst/>
                        </a:rPr>
                        <a:t>POD(50 samples)</a:t>
                      </a:r>
                      <a:endParaRPr lang="en-US">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809</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21300</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89.9</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a:effectLst/>
                        </a:rPr>
                        <a:t>22198.9</a:t>
                      </a:r>
                      <a:endParaRPr lang="id-ID">
                        <a:effectLst/>
                      </a:endParaRPr>
                    </a:p>
                  </a:txBody>
                  <a:tcPr marL="0" marR="0" marT="0" marB="0" anchor="ctr"/>
                </a:tc>
                <a:tc>
                  <a:txBody>
                    <a:bodyPr/>
                    <a:lstStyle/>
                    <a:p>
                      <a:pPr marL="0" algn="ctr" rtl="0" eaLnBrk="1" latinLnBrk="0" hangingPunct="1">
                        <a:spcBef>
                          <a:spcPts val="0"/>
                        </a:spcBef>
                        <a:spcAft>
                          <a:spcPts val="0"/>
                        </a:spcAft>
                      </a:pPr>
                      <a:r>
                        <a:rPr lang="id-ID" sz="1500" spc="0" dirty="0">
                          <a:effectLst/>
                        </a:rPr>
                        <a:t>63.72</a:t>
                      </a:r>
                      <a:endParaRPr lang="id-ID" dirty="0">
                        <a:effectLst/>
                      </a:endParaRPr>
                    </a:p>
                  </a:txBody>
                  <a:tcPr marL="0" marR="0" marT="0" marB="0" anchor="ctr"/>
                </a:tc>
                <a:extLst>
                  <a:ext uri="{0D108BD9-81ED-4DB2-BD59-A6C34878D82A}">
                    <a16:rowId xmlns:a16="http://schemas.microsoft.com/office/drawing/2014/main" val="2005362139"/>
                  </a:ext>
                </a:extLst>
              </a:tr>
            </a:tbl>
          </a:graphicData>
        </a:graphic>
      </p:graphicFrame>
      <p:sp>
        <p:nvSpPr>
          <p:cNvPr id="10" name="TextBox 9">
            <a:extLst>
              <a:ext uri="{FF2B5EF4-FFF2-40B4-BE49-F238E27FC236}">
                <a16:creationId xmlns:a16="http://schemas.microsoft.com/office/drawing/2014/main" id="{A37830B5-12D0-EB90-85B3-24222181F445}"/>
              </a:ext>
            </a:extLst>
          </p:cNvPr>
          <p:cNvSpPr txBox="1"/>
          <p:nvPr/>
        </p:nvSpPr>
        <p:spPr>
          <a:xfrm>
            <a:off x="8374290" y="1873567"/>
            <a:ext cx="332232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latin typeface="Arial"/>
              <a:ea typeface="+mn-lt"/>
              <a:cs typeface="+mn-lt"/>
            </a:endParaRPr>
          </a:p>
          <a:p>
            <a:endParaRPr lang="en-US" dirty="0">
              <a:latin typeface="Arial"/>
              <a:ea typeface="+mn-lt"/>
              <a:cs typeface="+mn-lt"/>
            </a:endParaRPr>
          </a:p>
          <a:p>
            <a:pPr marL="285750" indent="-285750">
              <a:buFont typeface="Arial"/>
              <a:buChar char="•"/>
            </a:pPr>
            <a:r>
              <a:rPr lang="en-US" b="1" dirty="0">
                <a:latin typeface="Arial"/>
                <a:ea typeface="+mn-lt"/>
                <a:cs typeface="+mn-lt"/>
              </a:rPr>
              <a:t>110 times</a:t>
            </a:r>
            <a:r>
              <a:rPr lang="en-US" dirty="0">
                <a:latin typeface="Arial"/>
                <a:ea typeface="+mn-lt"/>
                <a:cs typeface="+mn-lt"/>
              </a:rPr>
              <a:t> faster for </a:t>
            </a:r>
            <a:r>
              <a:rPr lang="en-US" b="1" dirty="0">
                <a:latin typeface="Arial"/>
                <a:ea typeface="+mn-lt"/>
                <a:cs typeface="+mn-lt"/>
              </a:rPr>
              <a:t>150 samples</a:t>
            </a:r>
            <a:r>
              <a:rPr lang="en-US" dirty="0">
                <a:latin typeface="Arial"/>
                <a:ea typeface="+mn-lt"/>
                <a:cs typeface="+mn-lt"/>
              </a:rPr>
              <a:t> and </a:t>
            </a:r>
            <a:r>
              <a:rPr lang="en-US" b="1" dirty="0">
                <a:latin typeface="Arial"/>
                <a:ea typeface="+mn-lt"/>
                <a:cs typeface="+mn-lt"/>
              </a:rPr>
              <a:t>150 times</a:t>
            </a:r>
            <a:r>
              <a:rPr lang="en-US" dirty="0">
                <a:latin typeface="Arial"/>
                <a:ea typeface="+mn-lt"/>
                <a:cs typeface="+mn-lt"/>
              </a:rPr>
              <a:t> faster for </a:t>
            </a:r>
            <a:r>
              <a:rPr lang="en-US" b="1" dirty="0">
                <a:latin typeface="Arial"/>
                <a:ea typeface="+mn-lt"/>
                <a:cs typeface="+mn-lt"/>
              </a:rPr>
              <a:t>50 samples </a:t>
            </a:r>
            <a:r>
              <a:rPr lang="en-US" dirty="0">
                <a:latin typeface="Arial"/>
                <a:ea typeface="+mn-lt"/>
                <a:cs typeface="+mn-lt"/>
              </a:rPr>
              <a:t>than Simulation Time.</a:t>
            </a:r>
            <a:endParaRPr lang="en-US" dirty="0">
              <a:latin typeface="Arial"/>
              <a:ea typeface="Calibri" panose="020F0502020204030204"/>
              <a:cs typeface="Calibri" panose="020F0502020204030204"/>
            </a:endParaRPr>
          </a:p>
          <a:p>
            <a:pPr marL="285750" indent="-285750" algn="l">
              <a:buFont typeface="Arial"/>
              <a:buChar char="•"/>
            </a:pPr>
            <a:r>
              <a:rPr lang="en-US" b="1" dirty="0">
                <a:latin typeface="Arial"/>
                <a:ea typeface="Calibri" panose="020F0502020204030204"/>
                <a:cs typeface="Calibri" panose="020F0502020204030204"/>
              </a:rPr>
              <a:t>4 times </a:t>
            </a:r>
            <a:r>
              <a:rPr lang="en-US" dirty="0">
                <a:latin typeface="Arial"/>
                <a:ea typeface="Calibri" panose="020F0502020204030204"/>
                <a:cs typeface="Calibri" panose="020F0502020204030204"/>
              </a:rPr>
              <a:t>lower in training size than previous work (</a:t>
            </a:r>
            <a:r>
              <a:rPr lang="en-US" dirty="0" err="1">
                <a:latin typeface="Arial"/>
                <a:ea typeface="Calibri" panose="020F0502020204030204"/>
                <a:cs typeface="Calibri" panose="020F0502020204030204"/>
              </a:rPr>
              <a:t>Faiz</a:t>
            </a:r>
            <a:r>
              <a:rPr lang="en-US" dirty="0">
                <a:latin typeface="Arial"/>
                <a:ea typeface="Calibri" panose="020F0502020204030204"/>
                <a:cs typeface="Calibri" panose="020F0502020204030204"/>
              </a:rPr>
              <a:t>, 2020)</a:t>
            </a:r>
          </a:p>
          <a:p>
            <a:pPr marL="285750" indent="-285750">
              <a:buFont typeface="Arial"/>
              <a:buChar char="•"/>
            </a:pPr>
            <a:endParaRPr lang="en-US" dirty="0">
              <a:latin typeface="Arial"/>
              <a:ea typeface="Calibri" panose="020F0502020204030204"/>
              <a:cs typeface="Calibri" panose="020F0502020204030204"/>
            </a:endParaRPr>
          </a:p>
        </p:txBody>
      </p:sp>
      <p:sp>
        <p:nvSpPr>
          <p:cNvPr id="5" name="Slide Number Placeholder 4">
            <a:extLst>
              <a:ext uri="{FF2B5EF4-FFF2-40B4-BE49-F238E27FC236}">
                <a16:creationId xmlns:a16="http://schemas.microsoft.com/office/drawing/2014/main" id="{423E37A0-AE15-F387-7665-008AF4E1C719}"/>
              </a:ext>
            </a:extLst>
          </p:cNvPr>
          <p:cNvSpPr>
            <a:spLocks noGrp="1"/>
          </p:cNvSpPr>
          <p:nvPr>
            <p:ph type="sldNum" sz="quarter" idx="12"/>
          </p:nvPr>
        </p:nvSpPr>
        <p:spPr/>
        <p:txBody>
          <a:bodyPr/>
          <a:lstStyle/>
          <a:p>
            <a:fld id="{E05D2077-89F6-432B-BE56-DF9F51AFF43C}" type="slidenum">
              <a:rPr lang="en-US" smtClean="0"/>
              <a:t>23</a:t>
            </a:fld>
            <a:endParaRPr lang="en-US"/>
          </a:p>
        </p:txBody>
      </p:sp>
      <p:sp>
        <p:nvSpPr>
          <p:cNvPr id="12" name="TextBox 11">
            <a:extLst>
              <a:ext uri="{FF2B5EF4-FFF2-40B4-BE49-F238E27FC236}">
                <a16:creationId xmlns:a16="http://schemas.microsoft.com/office/drawing/2014/main" id="{4363498F-E74C-ABC4-D935-EB49A7689BF2}"/>
              </a:ext>
            </a:extLst>
          </p:cNvPr>
          <p:cNvSpPr txBox="1"/>
          <p:nvPr/>
        </p:nvSpPr>
        <p:spPr>
          <a:xfrm>
            <a:off x="495390" y="6322064"/>
            <a:ext cx="5430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Tab10: Running Performance (Cost)</a:t>
            </a:r>
          </a:p>
        </p:txBody>
      </p:sp>
      <p:sp>
        <p:nvSpPr>
          <p:cNvPr id="11" name="TextBox 31">
            <a:extLst>
              <a:ext uri="{FF2B5EF4-FFF2-40B4-BE49-F238E27FC236}">
                <a16:creationId xmlns:a16="http://schemas.microsoft.com/office/drawing/2014/main" id="{C19A003E-26A2-A0EA-DAF1-6FE6468932D4}"/>
              </a:ext>
            </a:extLst>
          </p:cNvPr>
          <p:cNvSpPr txBox="1"/>
          <p:nvPr/>
        </p:nvSpPr>
        <p:spPr>
          <a:xfrm>
            <a:off x="-366368" y="558716"/>
            <a:ext cx="1406094" cy="369332"/>
          </a:xfrm>
          <a:prstGeom prst="rect">
            <a:avLst/>
          </a:prstGeom>
          <a:noFill/>
          <a:ln w="19050">
            <a:noFill/>
          </a:ln>
        </p:spPr>
        <p:txBody>
          <a:bodyPr wrap="square" lIns="91440" tIns="45720" rIns="91440" bIns="45720" rtlCol="0" anchor="t">
            <a:spAutoFit/>
          </a:bodyPr>
          <a:lstStyle/>
          <a:p>
            <a:pPr algn="ctr"/>
            <a:r>
              <a:rPr lang="en-US" b="1" dirty="0">
                <a:solidFill>
                  <a:srgbClr val="2F159A"/>
                </a:solidFill>
                <a:latin typeface="Arial"/>
                <a:cs typeface="Arial"/>
              </a:rPr>
              <a:t>Test</a:t>
            </a:r>
            <a:endParaRPr lang="en-US" sz="2400" b="1" dirty="0">
              <a:solidFill>
                <a:srgbClr val="2F159A"/>
              </a:solidFill>
              <a:ea typeface="Calibri"/>
              <a:cs typeface="Calibri"/>
            </a:endParaRPr>
          </a:p>
        </p:txBody>
      </p:sp>
    </p:spTree>
    <p:extLst>
      <p:ext uri="{BB962C8B-B14F-4D97-AF65-F5344CB8AC3E}">
        <p14:creationId xmlns:p14="http://schemas.microsoft.com/office/powerpoint/2010/main" val="1776548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b="1">
              <a:solidFill>
                <a:schemeClr val="bg1"/>
              </a:solidFill>
              <a:latin typeface="Arial" panose="020B0604020202020204" pitchFamily="34" charset="0"/>
              <a:cs typeface="Arial" panose="020B0604020202020204" pitchFamily="34" charset="0"/>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err="1"/>
          </a:p>
        </p:txBody>
      </p:sp>
      <p:sp>
        <p:nvSpPr>
          <p:cNvPr id="2" name="TextBox 1">
            <a:extLst>
              <a:ext uri="{FF2B5EF4-FFF2-40B4-BE49-F238E27FC236}">
                <a16:creationId xmlns:a16="http://schemas.microsoft.com/office/drawing/2014/main" id="{377BFF37-6CF5-4AD8-A463-A6BC1E963BB4}"/>
              </a:ext>
            </a:extLst>
          </p:cNvPr>
          <p:cNvSpPr txBox="1"/>
          <p:nvPr/>
        </p:nvSpPr>
        <p:spPr>
          <a:xfrm>
            <a:off x="4978107" y="704513"/>
            <a:ext cx="2235787" cy="400110"/>
          </a:xfrm>
          <a:prstGeom prst="rect">
            <a:avLst/>
          </a:prstGeom>
          <a:noFill/>
          <a:ln w="19050">
            <a:solidFill>
              <a:schemeClr val="tx1"/>
            </a:solidFill>
          </a:ln>
        </p:spPr>
        <p:txBody>
          <a:bodyPr wrap="square" lIns="91440" tIns="45720" rIns="91440" bIns="45720" rtlCol="0" anchor="t">
            <a:spAutoFit/>
          </a:bodyPr>
          <a:lstStyle/>
          <a:p>
            <a:pPr algn="ctr"/>
            <a:r>
              <a:rPr lang="en-US" sz="2000" b="1">
                <a:solidFill>
                  <a:srgbClr val="2F159A"/>
                </a:solidFill>
                <a:latin typeface="Arial"/>
                <a:cs typeface="Arial"/>
              </a:rPr>
              <a:t>Conclusion</a:t>
            </a:r>
            <a:endParaRPr lang="en-US" err="1">
              <a:solidFill>
                <a:srgbClr val="2F159A"/>
              </a:solidFill>
              <a:cs typeface="Calibri"/>
            </a:endParaRPr>
          </a:p>
        </p:txBody>
      </p:sp>
      <p:sp>
        <p:nvSpPr>
          <p:cNvPr id="14" name="TextBox 13">
            <a:extLst>
              <a:ext uri="{FF2B5EF4-FFF2-40B4-BE49-F238E27FC236}">
                <a16:creationId xmlns:a16="http://schemas.microsoft.com/office/drawing/2014/main" id="{6101AA56-3733-41F5-B22F-FAF093168574}"/>
              </a:ext>
            </a:extLst>
          </p:cNvPr>
          <p:cNvSpPr txBox="1"/>
          <p:nvPr/>
        </p:nvSpPr>
        <p:spPr>
          <a:xfrm>
            <a:off x="437535" y="1267962"/>
            <a:ext cx="11316930" cy="307776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latin typeface="Arial"/>
                <a:ea typeface="+mn-lt"/>
                <a:cs typeface="+mn-lt"/>
              </a:rPr>
              <a:t>A </a:t>
            </a:r>
            <a:r>
              <a:rPr lang="en-US" b="1" dirty="0">
                <a:latin typeface="Arial"/>
                <a:ea typeface="+mn-lt"/>
                <a:cs typeface="+mn-lt"/>
              </a:rPr>
              <a:t>deep learning model is created using proper orthogonal decomposition method as a processing method</a:t>
            </a:r>
            <a:r>
              <a:rPr lang="en-US" dirty="0">
                <a:latin typeface="Arial"/>
                <a:ea typeface="+mn-lt"/>
                <a:cs typeface="+mn-lt"/>
              </a:rPr>
              <a:t> to predict the aeroelastic properties with the prediction performance of </a:t>
            </a:r>
            <a:r>
              <a:rPr lang="en-US" b="1" dirty="0">
                <a:latin typeface="Arial"/>
                <a:ea typeface="+mn-lt"/>
                <a:cs typeface="+mn-lt"/>
              </a:rPr>
              <a:t>MAE value lower than 0.02 and MAPE value lower than 50</a:t>
            </a:r>
            <a:r>
              <a:rPr lang="id-ID" b="1" dirty="0">
                <a:latin typeface="Arial"/>
                <a:ea typeface="+mn-lt"/>
                <a:cs typeface="+mn-lt"/>
              </a:rPr>
              <a:t>. </a:t>
            </a:r>
            <a:r>
              <a:rPr lang="en-US" dirty="0">
                <a:latin typeface="Arial"/>
                <a:ea typeface="+mn-lt"/>
                <a:cs typeface="+mn-lt"/>
              </a:rPr>
              <a:t>The </a:t>
            </a:r>
            <a:r>
              <a:rPr lang="en-US" b="1" dirty="0">
                <a:latin typeface="Arial"/>
                <a:ea typeface="+mn-lt"/>
                <a:cs typeface="+mn-lt"/>
              </a:rPr>
              <a:t>effective range </a:t>
            </a:r>
            <a:r>
              <a:rPr lang="en-US" dirty="0">
                <a:latin typeface="Arial"/>
                <a:ea typeface="+mn-lt"/>
                <a:cs typeface="+mn-lt"/>
              </a:rPr>
              <a:t>of the number of POD coefficients falls in</a:t>
            </a:r>
            <a:r>
              <a:rPr lang="en-US" b="1" dirty="0">
                <a:latin typeface="Arial"/>
                <a:ea typeface="+mn-lt"/>
                <a:cs typeface="+mn-lt"/>
              </a:rPr>
              <a:t> K greater than 35</a:t>
            </a:r>
            <a:r>
              <a:rPr lang="en-US" dirty="0">
                <a:latin typeface="Arial"/>
                <a:ea typeface="+mn-lt"/>
                <a:cs typeface="+mn-lt"/>
              </a:rPr>
              <a:t>.</a:t>
            </a:r>
            <a:endParaRPr lang="en-US" dirty="0">
              <a:latin typeface="Arial"/>
              <a:cs typeface="Arial"/>
            </a:endParaRPr>
          </a:p>
          <a:p>
            <a:pPr marL="285750" indent="-285750">
              <a:buFont typeface="Arial" panose="020B0604020202020204" pitchFamily="34" charset="0"/>
              <a:buChar char="•"/>
            </a:pPr>
            <a:r>
              <a:rPr lang="en-US" b="1" dirty="0">
                <a:latin typeface="Arial"/>
                <a:ea typeface="+mn-lt"/>
                <a:cs typeface="+mn-lt"/>
              </a:rPr>
              <a:t>The bigger the training samples the better the prediction performance</a:t>
            </a:r>
            <a:r>
              <a:rPr lang="en-US" dirty="0">
                <a:latin typeface="Arial"/>
                <a:ea typeface="+mn-lt"/>
                <a:cs typeface="+mn-lt"/>
              </a:rPr>
              <a:t> but the model can perform well with </a:t>
            </a:r>
            <a:r>
              <a:rPr lang="en-US" b="1" dirty="0">
                <a:latin typeface="Arial"/>
                <a:ea typeface="+mn-lt"/>
                <a:cs typeface="+mn-lt"/>
              </a:rPr>
              <a:t>50</a:t>
            </a:r>
            <a:r>
              <a:rPr lang="en-US" dirty="0">
                <a:latin typeface="Arial"/>
                <a:ea typeface="+mn-lt"/>
                <a:cs typeface="+mn-lt"/>
              </a:rPr>
              <a:t> </a:t>
            </a:r>
            <a:r>
              <a:rPr lang="en-US" b="1" dirty="0">
                <a:latin typeface="Arial"/>
                <a:ea typeface="+mn-lt"/>
                <a:cs typeface="+mn-lt"/>
              </a:rPr>
              <a:t>samples</a:t>
            </a:r>
            <a:r>
              <a:rPr lang="en-US" dirty="0">
                <a:latin typeface="Arial"/>
                <a:ea typeface="+mn-lt"/>
                <a:cs typeface="+mn-lt"/>
              </a:rPr>
              <a:t>. </a:t>
            </a:r>
            <a:endParaRPr lang="en-US" dirty="0">
              <a:latin typeface="Arial"/>
              <a:cs typeface="Arial"/>
            </a:endParaRPr>
          </a:p>
          <a:p>
            <a:pPr marL="285750" indent="-285750">
              <a:buFont typeface="Arial" panose="020B0604020202020204" pitchFamily="34" charset="0"/>
              <a:buChar char="•"/>
            </a:pPr>
            <a:r>
              <a:rPr lang="en-US" dirty="0">
                <a:latin typeface="Arial"/>
                <a:cs typeface="Arial"/>
              </a:rPr>
              <a:t>The model can run </a:t>
            </a:r>
            <a:r>
              <a:rPr lang="en-US" b="1" dirty="0">
                <a:latin typeface="Arial"/>
                <a:cs typeface="Arial"/>
              </a:rPr>
              <a:t>110 times faster for 150 samples and 150 times faster for 50 samples </a:t>
            </a:r>
            <a:r>
              <a:rPr lang="en-US" dirty="0">
                <a:latin typeface="Arial"/>
                <a:cs typeface="Arial"/>
              </a:rPr>
              <a:t>than Simulation time.</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A17CAB3B-BD19-56F1-6362-8A7328282174}"/>
              </a:ext>
            </a:extLst>
          </p:cNvPr>
          <p:cNvSpPr>
            <a:spLocks noGrp="1"/>
          </p:cNvSpPr>
          <p:nvPr>
            <p:ph type="sldNum" sz="quarter" idx="12"/>
          </p:nvPr>
        </p:nvSpPr>
        <p:spPr/>
        <p:txBody>
          <a:bodyPr/>
          <a:lstStyle/>
          <a:p>
            <a:fld id="{E05D2077-89F6-432B-BE56-DF9F51AFF43C}" type="slidenum">
              <a:rPr lang="en-US" smtClean="0"/>
              <a:t>24</a:t>
            </a:fld>
            <a:endParaRPr lang="en-US"/>
          </a:p>
        </p:txBody>
      </p:sp>
      <p:sp>
        <p:nvSpPr>
          <p:cNvPr id="5" name="TextBox 1">
            <a:extLst>
              <a:ext uri="{FF2B5EF4-FFF2-40B4-BE49-F238E27FC236}">
                <a16:creationId xmlns:a16="http://schemas.microsoft.com/office/drawing/2014/main" id="{E45ABCF7-AD0A-93FD-4E3B-24579EABE0B4}"/>
              </a:ext>
            </a:extLst>
          </p:cNvPr>
          <p:cNvSpPr txBox="1"/>
          <p:nvPr/>
        </p:nvSpPr>
        <p:spPr>
          <a:xfrm>
            <a:off x="4900635" y="3429000"/>
            <a:ext cx="2235787" cy="400110"/>
          </a:xfrm>
          <a:prstGeom prst="rect">
            <a:avLst/>
          </a:prstGeom>
          <a:noFill/>
          <a:ln w="19050">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rgbClr val="2F159A"/>
                </a:solidFill>
                <a:latin typeface="Arial"/>
                <a:cs typeface="Arial"/>
              </a:rPr>
              <a:t>Future Work</a:t>
            </a:r>
            <a:endParaRPr lang="en-US" dirty="0"/>
          </a:p>
        </p:txBody>
      </p:sp>
      <p:sp>
        <p:nvSpPr>
          <p:cNvPr id="6" name="TextBox 13">
            <a:extLst>
              <a:ext uri="{FF2B5EF4-FFF2-40B4-BE49-F238E27FC236}">
                <a16:creationId xmlns:a16="http://schemas.microsoft.com/office/drawing/2014/main" id="{C4927576-2330-BB77-A3F9-46490456B103}"/>
              </a:ext>
            </a:extLst>
          </p:cNvPr>
          <p:cNvSpPr txBox="1"/>
          <p:nvPr/>
        </p:nvSpPr>
        <p:spPr>
          <a:xfrm>
            <a:off x="437535" y="3962840"/>
            <a:ext cx="11316930"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Improvement Options can be made in</a:t>
            </a:r>
          </a:p>
          <a:p>
            <a:pPr marL="800100" lvl="1" indent="-342900">
              <a:buFont typeface="+mj-lt"/>
              <a:buAutoNum type="arabicPeriod"/>
            </a:pPr>
            <a:r>
              <a:rPr lang="en-US" dirty="0">
                <a:latin typeface="Arial" panose="020B0604020202020204" pitchFamily="34" charset="0"/>
                <a:cs typeface="Arial" panose="020B0604020202020204" pitchFamily="34" charset="0"/>
              </a:rPr>
              <a:t>Change the dataset to a more accurate simulation method</a:t>
            </a:r>
            <a:r>
              <a:rPr lang="id-ID" dirty="0">
                <a:latin typeface="Arial" panose="020B0604020202020204" pitchFamily="34" charset="0"/>
                <a:cs typeface="Arial" panose="020B0604020202020204" pitchFamily="34" charset="0"/>
              </a:rPr>
              <a:t> (RANS)</a:t>
            </a:r>
            <a:r>
              <a:rPr lang="en-US" dirty="0">
                <a:latin typeface="Arial" panose="020B0604020202020204" pitchFamily="34" charset="0"/>
                <a:cs typeface="Arial" panose="020B0604020202020204" pitchFamily="34" charset="0"/>
              </a:rPr>
              <a:t> or maybe use experiment data</a:t>
            </a:r>
          </a:p>
          <a:p>
            <a:pPr marL="800100" lvl="1" indent="-342900">
              <a:buFont typeface="+mj-lt"/>
              <a:buAutoNum type="arabicPeriod"/>
            </a:pPr>
            <a:r>
              <a:rPr lang="en-US" dirty="0">
                <a:latin typeface="Arial" panose="020B0604020202020204" pitchFamily="34" charset="0"/>
                <a:cs typeface="Arial" panose="020B0604020202020204" pitchFamily="34" charset="0"/>
              </a:rPr>
              <a:t>Chose another type of processing data</a:t>
            </a:r>
          </a:p>
          <a:p>
            <a:pPr marL="800100" lvl="1" indent="-342900">
              <a:buFont typeface="+mj-lt"/>
              <a:buAutoNum type="arabicPeriod"/>
            </a:pPr>
            <a:r>
              <a:rPr lang="en-US" dirty="0">
                <a:latin typeface="Arial" panose="020B0604020202020204" pitchFamily="34" charset="0"/>
                <a:cs typeface="Arial" panose="020B0604020202020204" pitchFamily="34" charset="0"/>
              </a:rPr>
              <a:t>Chose another type</a:t>
            </a:r>
            <a:r>
              <a:rPr lang="id-ID" dirty="0">
                <a:latin typeface="Arial" panose="020B0604020202020204" pitchFamily="34" charset="0"/>
                <a:cs typeface="Arial" panose="020B0604020202020204" pitchFamily="34" charset="0"/>
              </a:rPr>
              <a:t> </a:t>
            </a:r>
            <a:r>
              <a:rPr lang="id-ID" dirty="0" err="1">
                <a:latin typeface="Arial" panose="020B0604020202020204" pitchFamily="34" charset="0"/>
                <a:cs typeface="Arial" panose="020B0604020202020204" pitchFamily="34" charset="0"/>
              </a:rPr>
              <a:t>or</a:t>
            </a:r>
            <a:r>
              <a:rPr lang="id-ID" dirty="0">
                <a:latin typeface="Arial" panose="020B0604020202020204" pitchFamily="34" charset="0"/>
                <a:cs typeface="Arial" panose="020B0604020202020204" pitchFamily="34" charset="0"/>
              </a:rPr>
              <a:t> model</a:t>
            </a:r>
            <a:r>
              <a:rPr lang="en-US" dirty="0">
                <a:latin typeface="Arial" panose="020B0604020202020204" pitchFamily="34" charset="0"/>
                <a:cs typeface="Arial" panose="020B0604020202020204" pitchFamily="34" charset="0"/>
              </a:rPr>
              <a:t> of machine learning</a:t>
            </a:r>
          </a:p>
        </p:txBody>
      </p:sp>
    </p:spTree>
    <p:extLst>
      <p:ext uri="{BB962C8B-B14F-4D97-AF65-F5344CB8AC3E}">
        <p14:creationId xmlns:p14="http://schemas.microsoft.com/office/powerpoint/2010/main" val="81926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F5A005-2B83-4EEA-BF8D-E63D455623C6}"/>
              </a:ext>
            </a:extLst>
          </p:cNvPr>
          <p:cNvSpPr txBox="1"/>
          <p:nvPr/>
        </p:nvSpPr>
        <p:spPr>
          <a:xfrm>
            <a:off x="2114585" y="413511"/>
            <a:ext cx="7531510" cy="584775"/>
          </a:xfrm>
          <a:prstGeom prst="rect">
            <a:avLst/>
          </a:prstGeom>
          <a:noFill/>
        </p:spPr>
        <p:txBody>
          <a:bodyPr wrap="square" lIns="91440" tIns="45720" rIns="91440" bIns="45720" rtlCol="0" anchor="t">
            <a:spAutoFit/>
          </a:bodyPr>
          <a:lstStyle/>
          <a:p>
            <a:pPr algn="ctr"/>
            <a:r>
              <a:rPr lang="en-US" sz="3200">
                <a:solidFill>
                  <a:srgbClr val="2F159A"/>
                </a:solidFill>
                <a:latin typeface="Arial"/>
                <a:cs typeface="Arial"/>
              </a:rPr>
              <a:t>References</a:t>
            </a:r>
            <a:endParaRPr lang="en-US" sz="3200">
              <a:solidFill>
                <a:srgbClr val="2F159A"/>
              </a:solidFill>
              <a:cs typeface="Calibri"/>
            </a:endParaRPr>
          </a:p>
        </p:txBody>
      </p:sp>
      <p:pic>
        <p:nvPicPr>
          <p:cNvPr id="5" name="Picture 4" descr="A picture containing gambling house, room&#10;&#10;Description generated with high confidence">
            <a:extLst>
              <a:ext uri="{FF2B5EF4-FFF2-40B4-BE49-F238E27FC236}">
                <a16:creationId xmlns:a16="http://schemas.microsoft.com/office/drawing/2014/main" id="{0BB24B1E-0268-4E14-8202-9C612BB408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85780" y="0"/>
            <a:ext cx="2006220" cy="1504665"/>
          </a:xfrm>
          <a:prstGeom prst="rect">
            <a:avLst/>
          </a:prstGeom>
        </p:spPr>
      </p:pic>
      <p:sp>
        <p:nvSpPr>
          <p:cNvPr id="3" name="Slide Number Placeholder 2">
            <a:extLst>
              <a:ext uri="{FF2B5EF4-FFF2-40B4-BE49-F238E27FC236}">
                <a16:creationId xmlns:a16="http://schemas.microsoft.com/office/drawing/2014/main" id="{D6B36884-4892-0240-DEC2-3ACA2F7A1F3C}"/>
              </a:ext>
            </a:extLst>
          </p:cNvPr>
          <p:cNvSpPr>
            <a:spLocks noGrp="1"/>
          </p:cNvSpPr>
          <p:nvPr>
            <p:ph type="sldNum" sz="quarter" idx="12"/>
          </p:nvPr>
        </p:nvSpPr>
        <p:spPr/>
        <p:txBody>
          <a:bodyPr/>
          <a:lstStyle/>
          <a:p>
            <a:fld id="{E05D2077-89F6-432B-BE56-DF9F51AFF43C}" type="slidenum">
              <a:rPr lang="en-US" smtClean="0"/>
              <a:t>25</a:t>
            </a:fld>
            <a:endParaRPr lang="en-US"/>
          </a:p>
        </p:txBody>
      </p:sp>
      <p:sp>
        <p:nvSpPr>
          <p:cNvPr id="6" name="TextBox 5">
            <a:extLst>
              <a:ext uri="{FF2B5EF4-FFF2-40B4-BE49-F238E27FC236}">
                <a16:creationId xmlns:a16="http://schemas.microsoft.com/office/drawing/2014/main" id="{BFB5CA7B-99F1-BB06-9187-5E10885B1706}"/>
              </a:ext>
            </a:extLst>
          </p:cNvPr>
          <p:cNvSpPr txBox="1"/>
          <p:nvPr/>
        </p:nvSpPr>
        <p:spPr>
          <a:xfrm>
            <a:off x="662471" y="1621209"/>
            <a:ext cx="11298377" cy="584775"/>
          </a:xfrm>
          <a:prstGeom prst="rect">
            <a:avLst/>
          </a:prstGeom>
          <a:noFill/>
        </p:spPr>
        <p:txBody>
          <a:bodyPr wrap="square" lIns="91440" tIns="45720" rIns="91440" bIns="45720" rtlCol="0" anchor="t">
            <a:spAutoFit/>
          </a:bodyPr>
          <a:lstStyle/>
          <a:p>
            <a:endParaRPr lang="en-US" sz="3200">
              <a:solidFill>
                <a:srgbClr val="2F159A"/>
              </a:solidFill>
              <a:latin typeface="Arial"/>
              <a:cs typeface="Arial"/>
            </a:endParaRPr>
          </a:p>
        </p:txBody>
      </p:sp>
      <p:sp>
        <p:nvSpPr>
          <p:cNvPr id="8" name="TextBox 7">
            <a:extLst>
              <a:ext uri="{FF2B5EF4-FFF2-40B4-BE49-F238E27FC236}">
                <a16:creationId xmlns:a16="http://schemas.microsoft.com/office/drawing/2014/main" id="{5DE803F5-B9BD-D942-C4BC-F0037CC195B4}"/>
              </a:ext>
            </a:extLst>
          </p:cNvPr>
          <p:cNvSpPr txBox="1"/>
          <p:nvPr/>
        </p:nvSpPr>
        <p:spPr>
          <a:xfrm>
            <a:off x="900023" y="1187570"/>
            <a:ext cx="8235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ea typeface="+mn-lt"/>
                <a:cs typeface="+mn-lt"/>
                <a:hlinkClick r:id="rId4"/>
              </a:rPr>
              <a:t>ASN News Report: flutter caused </a:t>
            </a:r>
            <a:r>
              <a:rPr lang="en-US" dirty="0" err="1">
                <a:latin typeface="Arial"/>
                <a:ea typeface="+mn-lt"/>
                <a:cs typeface="+mn-lt"/>
                <a:hlinkClick r:id="rId4"/>
              </a:rPr>
              <a:t>tailplane</a:t>
            </a:r>
            <a:r>
              <a:rPr lang="en-US" dirty="0">
                <a:latin typeface="Arial"/>
                <a:ea typeface="+mn-lt"/>
                <a:cs typeface="+mn-lt"/>
                <a:hlinkClick r:id="rId4"/>
              </a:rPr>
              <a:t> failure and crash of </a:t>
            </a:r>
            <a:r>
              <a:rPr lang="en-US" dirty="0" err="1">
                <a:latin typeface="Arial"/>
                <a:ea typeface="+mn-lt"/>
                <a:cs typeface="+mn-lt"/>
                <a:hlinkClick r:id="rId4"/>
              </a:rPr>
              <a:t>Grob</a:t>
            </a:r>
            <a:r>
              <a:rPr lang="en-US" dirty="0">
                <a:latin typeface="Arial"/>
                <a:ea typeface="+mn-lt"/>
                <a:cs typeface="+mn-lt"/>
                <a:hlinkClick r:id="rId4"/>
              </a:rPr>
              <a:t> </a:t>
            </a:r>
            <a:r>
              <a:rPr lang="en-US" dirty="0" err="1">
                <a:latin typeface="Arial"/>
                <a:ea typeface="+mn-lt"/>
                <a:cs typeface="+mn-lt"/>
                <a:hlinkClick r:id="rId4"/>
              </a:rPr>
              <a:t>SPn</a:t>
            </a:r>
            <a:r>
              <a:rPr lang="en-US" dirty="0">
                <a:latin typeface="Arial"/>
                <a:ea typeface="+mn-lt"/>
                <a:cs typeface="+mn-lt"/>
                <a:hlinkClick r:id="rId4"/>
              </a:rPr>
              <a:t> prototype - ASN News (aviation-safety.net)</a:t>
            </a:r>
            <a:endParaRPr lang="en-US" dirty="0">
              <a:latin typeface="Arial"/>
              <a:cs typeface="Arial"/>
            </a:endParaRPr>
          </a:p>
        </p:txBody>
      </p:sp>
      <p:sp>
        <p:nvSpPr>
          <p:cNvPr id="9" name="TextBox 8">
            <a:extLst>
              <a:ext uri="{FF2B5EF4-FFF2-40B4-BE49-F238E27FC236}">
                <a16:creationId xmlns:a16="http://schemas.microsoft.com/office/drawing/2014/main" id="{155853A5-1FD6-0C22-DDEC-E15A9729DF5E}"/>
              </a:ext>
            </a:extLst>
          </p:cNvPr>
          <p:cNvSpPr txBox="1"/>
          <p:nvPr/>
        </p:nvSpPr>
        <p:spPr>
          <a:xfrm>
            <a:off x="900023" y="1834552"/>
            <a:ext cx="102092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5"/>
              </a:rPr>
              <a:t>An introduction to Surrogate modeling, Part I: fundamentals | by </a:t>
            </a:r>
            <a:r>
              <a:rPr lang="en-US" dirty="0" err="1">
                <a:hlinkClick r:id="rId5"/>
              </a:rPr>
              <a:t>Shuai</a:t>
            </a:r>
            <a:r>
              <a:rPr lang="en-US" dirty="0">
                <a:hlinkClick r:id="rId5"/>
              </a:rPr>
              <a:t> </a:t>
            </a:r>
            <a:r>
              <a:rPr lang="en-US" dirty="0" err="1">
                <a:hlinkClick r:id="rId5"/>
              </a:rPr>
              <a:t>Guo</a:t>
            </a:r>
            <a:r>
              <a:rPr lang="en-US" dirty="0">
                <a:hlinkClick r:id="rId5"/>
              </a:rPr>
              <a:t> | Towards Data Science</a:t>
            </a:r>
            <a:endParaRPr lang="en-US" dirty="0">
              <a:latin typeface="Arial"/>
              <a:cs typeface="Arial"/>
            </a:endParaRPr>
          </a:p>
        </p:txBody>
      </p:sp>
      <p:sp>
        <p:nvSpPr>
          <p:cNvPr id="10" name="TextBox 9">
            <a:extLst>
              <a:ext uri="{FF2B5EF4-FFF2-40B4-BE49-F238E27FC236}">
                <a16:creationId xmlns:a16="http://schemas.microsoft.com/office/drawing/2014/main" id="{A2E744C6-5646-CA19-BF27-5DEF8FB5B704}"/>
              </a:ext>
            </a:extLst>
          </p:cNvPr>
          <p:cNvSpPr txBox="1"/>
          <p:nvPr/>
        </p:nvSpPr>
        <p:spPr>
          <a:xfrm>
            <a:off x="900023" y="2193985"/>
            <a:ext cx="108088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Izzaturrahman, Muhammad Faiz (2020). On a Support Vector Machine Approach To</a:t>
            </a:r>
            <a:br>
              <a:rPr lang="en-US"/>
            </a:br>
            <a:r>
              <a:rPr lang="en-US">
                <a:latin typeface="Arial"/>
                <a:cs typeface="Arial"/>
              </a:rPr>
              <a:t>Surrogate Modelling: Predicting The Aeroelastic Flutter Boundary Within The Tran-</a:t>
            </a:r>
            <a:br>
              <a:rPr lang="en-US"/>
            </a:br>
            <a:r>
              <a:rPr lang="en-US">
                <a:latin typeface="Arial"/>
                <a:cs typeface="Arial"/>
              </a:rPr>
              <a:t>sonic Mach Regime. Indonesia</a:t>
            </a:r>
            <a:endParaRPr lang="en-US"/>
          </a:p>
        </p:txBody>
      </p:sp>
      <p:sp>
        <p:nvSpPr>
          <p:cNvPr id="11" name="TextBox 10">
            <a:extLst>
              <a:ext uri="{FF2B5EF4-FFF2-40B4-BE49-F238E27FC236}">
                <a16:creationId xmlns:a16="http://schemas.microsoft.com/office/drawing/2014/main" id="{C561AA6C-5B27-D996-2458-9A5EFD6E61B1}"/>
              </a:ext>
            </a:extLst>
          </p:cNvPr>
          <p:cNvSpPr txBox="1"/>
          <p:nvPr/>
        </p:nvSpPr>
        <p:spPr>
          <a:xfrm>
            <a:off x="900023" y="3027872"/>
            <a:ext cx="110101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Jacobson, Kevin E et al. (2019). “Evaluation of time-domain damping identification</a:t>
            </a:r>
            <a:br>
              <a:rPr lang="en-US"/>
            </a:br>
            <a:r>
              <a:rPr lang="en-US">
                <a:latin typeface="Arial"/>
                <a:cs typeface="Arial"/>
              </a:rPr>
              <a:t>methods for flutter-constrained optimization”. In: Journal of Fluids and Structures</a:t>
            </a:r>
            <a:br>
              <a:rPr lang="en-US"/>
            </a:br>
            <a:r>
              <a:rPr lang="en-US">
                <a:latin typeface="Arial"/>
                <a:cs typeface="Arial"/>
              </a:rPr>
              <a:t>87, pp. 174–188</a:t>
            </a:r>
            <a:endParaRPr lang="en-US"/>
          </a:p>
        </p:txBody>
      </p:sp>
      <p:sp>
        <p:nvSpPr>
          <p:cNvPr id="12" name="TextBox 11">
            <a:extLst>
              <a:ext uri="{FF2B5EF4-FFF2-40B4-BE49-F238E27FC236}">
                <a16:creationId xmlns:a16="http://schemas.microsoft.com/office/drawing/2014/main" id="{23A37C59-0EE4-4A51-29FE-7DE36AAE146E}"/>
              </a:ext>
            </a:extLst>
          </p:cNvPr>
          <p:cNvSpPr txBox="1"/>
          <p:nvPr/>
        </p:nvSpPr>
        <p:spPr>
          <a:xfrm>
            <a:off x="900023" y="3847381"/>
            <a:ext cx="11125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Hall, Kenneth C, Jeffrey P Thomas, and Earl H Dowell (2000). “Proper orthogonal de-</a:t>
            </a:r>
            <a:br>
              <a:rPr lang="en-US"/>
            </a:br>
            <a:r>
              <a:rPr lang="en-US">
                <a:latin typeface="Arial"/>
                <a:cs typeface="Arial"/>
              </a:rPr>
              <a:t>composition technique for transonic unsteady aerodynamic flows”. In: AIAA journal</a:t>
            </a:r>
            <a:br>
              <a:rPr lang="en-US"/>
            </a:br>
            <a:r>
              <a:rPr lang="en-US">
                <a:latin typeface="Arial"/>
                <a:cs typeface="Arial"/>
              </a:rPr>
              <a:t>38.10, pp. 1853–1862.</a:t>
            </a:r>
            <a:endParaRPr lang="en-US"/>
          </a:p>
        </p:txBody>
      </p:sp>
      <p:sp>
        <p:nvSpPr>
          <p:cNvPr id="13" name="TextBox 12">
            <a:extLst>
              <a:ext uri="{FF2B5EF4-FFF2-40B4-BE49-F238E27FC236}">
                <a16:creationId xmlns:a16="http://schemas.microsoft.com/office/drawing/2014/main" id="{77989784-A527-1C07-458D-6D4966251B6F}"/>
              </a:ext>
            </a:extLst>
          </p:cNvPr>
          <p:cNvSpPr txBox="1"/>
          <p:nvPr/>
        </p:nvSpPr>
        <p:spPr>
          <a:xfrm>
            <a:off x="900023" y="4666890"/>
            <a:ext cx="106219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Weiss, Julien (June 2019). “A Tutorial on the Proper Orthogonal Decomposition”. In:</a:t>
            </a:r>
            <a:br>
              <a:rPr lang="en-US"/>
            </a:br>
            <a:r>
              <a:rPr lang="en-US">
                <a:latin typeface="Arial"/>
                <a:cs typeface="Arial"/>
              </a:rPr>
              <a:t>doi: </a:t>
            </a:r>
            <a:r>
              <a:rPr lang="en-US">
                <a:latin typeface="Courier New"/>
                <a:cs typeface="Courier New"/>
              </a:rPr>
              <a:t>10.2514/6.2019-3333</a:t>
            </a:r>
            <a:endParaRPr lang="en-US"/>
          </a:p>
        </p:txBody>
      </p:sp>
      <p:sp>
        <p:nvSpPr>
          <p:cNvPr id="14" name="TextBox 13">
            <a:extLst>
              <a:ext uri="{FF2B5EF4-FFF2-40B4-BE49-F238E27FC236}">
                <a16:creationId xmlns:a16="http://schemas.microsoft.com/office/drawing/2014/main" id="{3C9B880C-804E-B59B-038E-6ACE84CAA607}"/>
              </a:ext>
            </a:extLst>
          </p:cNvPr>
          <p:cNvSpPr txBox="1"/>
          <p:nvPr/>
        </p:nvSpPr>
        <p:spPr>
          <a:xfrm>
            <a:off x="900023" y="5270740"/>
            <a:ext cx="108088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Marques, Alexandre N et al. (2020). “</a:t>
            </a:r>
            <a:r>
              <a:rPr lang="en-US" dirty="0" err="1">
                <a:latin typeface="Arial"/>
                <a:cs typeface="Arial"/>
              </a:rPr>
              <a:t>Multifidelity</a:t>
            </a:r>
            <a:r>
              <a:rPr lang="en-US" dirty="0">
                <a:latin typeface="Arial"/>
                <a:cs typeface="Arial"/>
              </a:rPr>
              <a:t> Method for Locating Aeroelastic</a:t>
            </a:r>
            <a:br>
              <a:rPr lang="en-US" dirty="0"/>
            </a:br>
            <a:r>
              <a:rPr lang="en-US" dirty="0">
                <a:latin typeface="Arial"/>
                <a:cs typeface="Arial"/>
              </a:rPr>
              <a:t>Flutter Boundaries”. In: AIAA Journal 58.4, pp. 1772–1784.</a:t>
            </a:r>
            <a:endParaRPr lang="en-US" dirty="0"/>
          </a:p>
        </p:txBody>
      </p:sp>
      <p:sp>
        <p:nvSpPr>
          <p:cNvPr id="2" name="TextBox 1">
            <a:extLst>
              <a:ext uri="{FF2B5EF4-FFF2-40B4-BE49-F238E27FC236}">
                <a16:creationId xmlns:a16="http://schemas.microsoft.com/office/drawing/2014/main" id="{0DDF1951-96DD-45AD-0A37-787A25EC6383}"/>
              </a:ext>
            </a:extLst>
          </p:cNvPr>
          <p:cNvSpPr txBox="1"/>
          <p:nvPr/>
        </p:nvSpPr>
        <p:spPr>
          <a:xfrm>
            <a:off x="900023" y="5817079"/>
            <a:ext cx="100037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12121"/>
                </a:solidFill>
                <a:latin typeface="Arial"/>
                <a:cs typeface="Arial"/>
              </a:rPr>
              <a:t>Sargent DJ. Comparison of artificial neural networks with other statistical approaches: results from medical data sets. Cancer. 2001 Apr 15;91(8 Suppl):1636-42. </a:t>
            </a:r>
            <a:r>
              <a:rPr lang="en-US" dirty="0" err="1">
                <a:solidFill>
                  <a:srgbClr val="212121"/>
                </a:solidFill>
                <a:latin typeface="Arial"/>
                <a:cs typeface="Arial"/>
              </a:rPr>
              <a:t>doi</a:t>
            </a:r>
            <a:r>
              <a:rPr lang="en-US" dirty="0">
                <a:solidFill>
                  <a:srgbClr val="212121"/>
                </a:solidFill>
                <a:latin typeface="Arial"/>
                <a:cs typeface="Arial"/>
              </a:rPr>
              <a:t>: 10.1002/1097-0142(20010415)91:8+&lt;1636::aid-cncr1176&gt;3.0.co;2-d. PMID: 11309761.</a:t>
            </a:r>
            <a:endParaRPr lang="en-US" dirty="0">
              <a:latin typeface="Arial"/>
              <a:cs typeface="Arial"/>
            </a:endParaRPr>
          </a:p>
        </p:txBody>
      </p:sp>
    </p:spTree>
    <p:extLst>
      <p:ext uri="{BB962C8B-B14F-4D97-AF65-F5344CB8AC3E}">
        <p14:creationId xmlns:p14="http://schemas.microsoft.com/office/powerpoint/2010/main" val="1038187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F5A005-2B83-4EEA-BF8D-E63D455623C6}"/>
              </a:ext>
            </a:extLst>
          </p:cNvPr>
          <p:cNvSpPr txBox="1"/>
          <p:nvPr/>
        </p:nvSpPr>
        <p:spPr>
          <a:xfrm>
            <a:off x="2330245" y="2340077"/>
            <a:ext cx="7531510" cy="1015663"/>
          </a:xfrm>
          <a:prstGeom prst="rect">
            <a:avLst/>
          </a:prstGeom>
          <a:noFill/>
        </p:spPr>
        <p:txBody>
          <a:bodyPr wrap="square" lIns="91440" tIns="45720" rIns="91440" bIns="45720" rtlCol="0" anchor="t">
            <a:spAutoFit/>
          </a:bodyPr>
          <a:lstStyle/>
          <a:p>
            <a:pPr algn="ctr"/>
            <a:r>
              <a:rPr lang="en-US" sz="6000">
                <a:latin typeface="Arial"/>
                <a:cs typeface="Arial"/>
              </a:rPr>
              <a:t>Thank You!</a:t>
            </a:r>
            <a:endParaRPr lang="en-US"/>
          </a:p>
        </p:txBody>
      </p:sp>
      <p:pic>
        <p:nvPicPr>
          <p:cNvPr id="5" name="Picture 4" descr="A picture containing gambling house, room&#10;&#10;Description generated with high confidence">
            <a:extLst>
              <a:ext uri="{FF2B5EF4-FFF2-40B4-BE49-F238E27FC236}">
                <a16:creationId xmlns:a16="http://schemas.microsoft.com/office/drawing/2014/main" id="{0BB24B1E-0268-4E14-8202-9C612BB408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85780" y="0"/>
            <a:ext cx="2006220" cy="1504665"/>
          </a:xfrm>
          <a:prstGeom prst="rect">
            <a:avLst/>
          </a:prstGeom>
        </p:spPr>
      </p:pic>
      <p:cxnSp>
        <p:nvCxnSpPr>
          <p:cNvPr id="7" name="Straight Connector 6">
            <a:extLst>
              <a:ext uri="{FF2B5EF4-FFF2-40B4-BE49-F238E27FC236}">
                <a16:creationId xmlns:a16="http://schemas.microsoft.com/office/drawing/2014/main" id="{615B246C-9D47-461A-965B-F059BC1BCE68}"/>
              </a:ext>
            </a:extLst>
          </p:cNvPr>
          <p:cNvCxnSpPr>
            <a:cxnSpLocks/>
          </p:cNvCxnSpPr>
          <p:nvPr/>
        </p:nvCxnSpPr>
        <p:spPr>
          <a:xfrm>
            <a:off x="752920" y="3416691"/>
            <a:ext cx="11000792" cy="0"/>
          </a:xfrm>
          <a:prstGeom prst="line">
            <a:avLst/>
          </a:prstGeom>
          <a:ln w="57150">
            <a:solidFill>
              <a:srgbClr val="2F159A"/>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716C6D-6D55-6039-777E-9B41F3278E05}"/>
              </a:ext>
            </a:extLst>
          </p:cNvPr>
          <p:cNvSpPr txBox="1"/>
          <p:nvPr/>
        </p:nvSpPr>
        <p:spPr>
          <a:xfrm>
            <a:off x="2258358" y="3274605"/>
            <a:ext cx="7531510" cy="1015663"/>
          </a:xfrm>
          <a:prstGeom prst="rect">
            <a:avLst/>
          </a:prstGeom>
          <a:noFill/>
        </p:spPr>
        <p:txBody>
          <a:bodyPr wrap="square" lIns="91440" tIns="45720" rIns="91440" bIns="45720" rtlCol="0" anchor="t">
            <a:spAutoFit/>
          </a:bodyPr>
          <a:lstStyle/>
          <a:p>
            <a:pPr algn="ctr"/>
            <a:r>
              <a:rPr lang="en-US" sz="6000" err="1">
                <a:latin typeface="Arial"/>
                <a:cs typeface="Arial"/>
              </a:rPr>
              <a:t>Terima</a:t>
            </a:r>
            <a:r>
              <a:rPr lang="en-US" sz="6000">
                <a:latin typeface="Arial"/>
                <a:cs typeface="Arial"/>
              </a:rPr>
              <a:t> Kasih!</a:t>
            </a:r>
            <a:endParaRPr lang="en-US"/>
          </a:p>
        </p:txBody>
      </p:sp>
      <p:sp>
        <p:nvSpPr>
          <p:cNvPr id="3" name="Slide Number Placeholder 2">
            <a:extLst>
              <a:ext uri="{FF2B5EF4-FFF2-40B4-BE49-F238E27FC236}">
                <a16:creationId xmlns:a16="http://schemas.microsoft.com/office/drawing/2014/main" id="{D6B36884-4892-0240-DEC2-3ACA2F7A1F3C}"/>
              </a:ext>
            </a:extLst>
          </p:cNvPr>
          <p:cNvSpPr>
            <a:spLocks noGrp="1"/>
          </p:cNvSpPr>
          <p:nvPr>
            <p:ph type="sldNum" sz="quarter" idx="12"/>
          </p:nvPr>
        </p:nvSpPr>
        <p:spPr/>
        <p:txBody>
          <a:bodyPr/>
          <a:lstStyle/>
          <a:p>
            <a:fld id="{E05D2077-89F6-432B-BE56-DF9F51AFF43C}" type="slidenum">
              <a:rPr lang="en-US" smtClean="0"/>
              <a:t>26</a:t>
            </a:fld>
            <a:endParaRPr lang="en-US"/>
          </a:p>
        </p:txBody>
      </p:sp>
    </p:spTree>
    <p:extLst>
      <p:ext uri="{BB962C8B-B14F-4D97-AF65-F5344CB8AC3E}">
        <p14:creationId xmlns:p14="http://schemas.microsoft.com/office/powerpoint/2010/main" val="260983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a:solidFill>
                  <a:srgbClr val="2F159A"/>
                </a:solidFill>
                <a:latin typeface="Arial"/>
                <a:cs typeface="Calibri Light"/>
              </a:rPr>
              <a:t>Appendix: </a:t>
            </a:r>
            <a:r>
              <a:rPr lang="en-US" sz="2800" dirty="0">
                <a:solidFill>
                  <a:srgbClr val="2F159A"/>
                </a:solidFill>
                <a:latin typeface="Arial"/>
                <a:cs typeface="Calibri Light"/>
              </a:rPr>
              <a:t>Simulation Time From </a:t>
            </a:r>
            <a:r>
              <a:rPr lang="en-US" sz="2800" dirty="0" err="1">
                <a:solidFill>
                  <a:srgbClr val="2F159A"/>
                </a:solidFill>
                <a:latin typeface="Arial"/>
                <a:cs typeface="Calibri Light"/>
              </a:rPr>
              <a:t>Faiz</a:t>
            </a:r>
            <a:endParaRPr lang="id-ID" sz="2800" dirty="0">
              <a:solidFill>
                <a:srgbClr val="2F159A"/>
              </a:solidFill>
              <a:latin typeface="Arial"/>
              <a:cs typeface="Calibri Light"/>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27</a:t>
            </a:fld>
            <a:endParaRPr lang="en-US"/>
          </a:p>
        </p:txBody>
      </p:sp>
      <p:graphicFrame>
        <p:nvGraphicFramePr>
          <p:cNvPr id="6" name="Table 7">
            <a:extLst>
              <a:ext uri="{FF2B5EF4-FFF2-40B4-BE49-F238E27FC236}">
                <a16:creationId xmlns:a16="http://schemas.microsoft.com/office/drawing/2014/main" id="{CFD27CB9-0DF6-A01D-B605-731D5CF9C6C3}"/>
              </a:ext>
            </a:extLst>
          </p:cNvPr>
          <p:cNvGraphicFramePr>
            <a:graphicFrameLocks noGrp="1"/>
          </p:cNvGraphicFramePr>
          <p:nvPr>
            <p:extLst>
              <p:ext uri="{D42A27DB-BD31-4B8C-83A1-F6EECF244321}">
                <p14:modId xmlns:p14="http://schemas.microsoft.com/office/powerpoint/2010/main" val="2514790118"/>
              </p:ext>
            </p:extLst>
          </p:nvPr>
        </p:nvGraphicFramePr>
        <p:xfrm>
          <a:off x="3238051" y="1878077"/>
          <a:ext cx="5002306" cy="3974082"/>
        </p:xfrm>
        <a:graphic>
          <a:graphicData uri="http://schemas.openxmlformats.org/drawingml/2006/table">
            <a:tbl>
              <a:tblPr firstRow="1" bandRow="1">
                <a:tableStyleId>{5C22544A-7EE6-4342-B048-85BDC9FD1C3A}</a:tableStyleId>
              </a:tblPr>
              <a:tblGrid>
                <a:gridCol w="2501153">
                  <a:extLst>
                    <a:ext uri="{9D8B030D-6E8A-4147-A177-3AD203B41FA5}">
                      <a16:colId xmlns:a16="http://schemas.microsoft.com/office/drawing/2014/main" val="1235071350"/>
                    </a:ext>
                  </a:extLst>
                </a:gridCol>
                <a:gridCol w="2501153">
                  <a:extLst>
                    <a:ext uri="{9D8B030D-6E8A-4147-A177-3AD203B41FA5}">
                      <a16:colId xmlns:a16="http://schemas.microsoft.com/office/drawing/2014/main" val="1308837214"/>
                    </a:ext>
                  </a:extLst>
                </a:gridCol>
              </a:tblGrid>
              <a:tr h="1030317">
                <a:tc>
                  <a:txBody>
                    <a:bodyPr/>
                    <a:lstStyle/>
                    <a:p>
                      <a:pPr algn="ctr"/>
                      <a:r>
                        <a:rPr lang="en-US" sz="2000" dirty="0"/>
                        <a:t>Simulation Point (M, </a:t>
                      </a:r>
                      <a:r>
                        <a:rPr lang="en-US" sz="2000" dirty="0" err="1"/>
                        <a:t>Vf</a:t>
                      </a:r>
                      <a:r>
                        <a:rPr lang="en-US" sz="2000" dirty="0"/>
                        <a:t>)</a:t>
                      </a:r>
                    </a:p>
                  </a:txBody>
                  <a:tcPr marL="106376" marR="106376" marT="53188" marB="53188"/>
                </a:tc>
                <a:tc>
                  <a:txBody>
                    <a:bodyPr/>
                    <a:lstStyle/>
                    <a:p>
                      <a:pPr algn="ctr"/>
                      <a:r>
                        <a:rPr lang="en-US" sz="2000" dirty="0"/>
                        <a:t>Computational Cost (CPU-s)</a:t>
                      </a:r>
                    </a:p>
                  </a:txBody>
                  <a:tcPr marL="106376" marR="106376" marT="53188" marB="53188"/>
                </a:tc>
                <a:extLst>
                  <a:ext uri="{0D108BD9-81ED-4DB2-BD59-A6C34878D82A}">
                    <a16:rowId xmlns:a16="http://schemas.microsoft.com/office/drawing/2014/main" val="1820916284"/>
                  </a:ext>
                </a:extLst>
              </a:tr>
              <a:tr h="588753">
                <a:tc>
                  <a:txBody>
                    <a:bodyPr/>
                    <a:lstStyle/>
                    <a:p>
                      <a:pPr algn="ctr"/>
                      <a:r>
                        <a:rPr lang="en-US" sz="2000" dirty="0"/>
                        <a:t>(0.7, 0.4)</a:t>
                      </a:r>
                    </a:p>
                  </a:txBody>
                  <a:tcPr marL="106376" marR="106376" marT="53188" marB="53188"/>
                </a:tc>
                <a:tc>
                  <a:txBody>
                    <a:bodyPr/>
                    <a:lstStyle/>
                    <a:p>
                      <a:pPr algn="ctr"/>
                      <a:r>
                        <a:rPr lang="en-US" sz="2000" dirty="0"/>
                        <a:t>3248</a:t>
                      </a:r>
                    </a:p>
                  </a:txBody>
                  <a:tcPr marL="106376" marR="106376" marT="53188" marB="53188"/>
                </a:tc>
                <a:extLst>
                  <a:ext uri="{0D108BD9-81ED-4DB2-BD59-A6C34878D82A}">
                    <a16:rowId xmlns:a16="http://schemas.microsoft.com/office/drawing/2014/main" val="2053652582"/>
                  </a:ext>
                </a:extLst>
              </a:tr>
              <a:tr h="588753">
                <a:tc>
                  <a:txBody>
                    <a:bodyPr/>
                    <a:lstStyle/>
                    <a:p>
                      <a:pPr algn="ctr"/>
                      <a:r>
                        <a:rPr lang="en-US" sz="2000" dirty="0"/>
                        <a:t>(0.9, 0.4)</a:t>
                      </a:r>
                    </a:p>
                  </a:txBody>
                  <a:tcPr marL="106376" marR="106376" marT="53188" marB="53188"/>
                </a:tc>
                <a:tc>
                  <a:txBody>
                    <a:bodyPr/>
                    <a:lstStyle/>
                    <a:p>
                      <a:pPr algn="ctr"/>
                      <a:r>
                        <a:rPr lang="en-US" sz="2000" dirty="0"/>
                        <a:t>4482</a:t>
                      </a:r>
                    </a:p>
                  </a:txBody>
                  <a:tcPr marL="106376" marR="106376" marT="53188" marB="53188"/>
                </a:tc>
                <a:extLst>
                  <a:ext uri="{0D108BD9-81ED-4DB2-BD59-A6C34878D82A}">
                    <a16:rowId xmlns:a16="http://schemas.microsoft.com/office/drawing/2014/main" val="3402814850"/>
                  </a:ext>
                </a:extLst>
              </a:tr>
              <a:tr h="588753">
                <a:tc>
                  <a:txBody>
                    <a:bodyPr/>
                    <a:lstStyle/>
                    <a:p>
                      <a:pPr lvl="0" algn="ctr">
                        <a:buNone/>
                      </a:pPr>
                      <a:r>
                        <a:rPr lang="en-US" sz="2000" b="0" i="0" u="none" strike="noStrike" noProof="0" dirty="0">
                          <a:latin typeface="Calibri"/>
                        </a:rPr>
                        <a:t>(0.88, 1.7)</a:t>
                      </a:r>
                      <a:endParaRPr lang="en-US" sz="2000" dirty="0"/>
                    </a:p>
                  </a:txBody>
                  <a:tcPr marL="106376" marR="106376" marT="53188" marB="53188"/>
                </a:tc>
                <a:tc>
                  <a:txBody>
                    <a:bodyPr/>
                    <a:lstStyle/>
                    <a:p>
                      <a:pPr algn="ctr"/>
                      <a:r>
                        <a:rPr lang="en-US" sz="2000" dirty="0"/>
                        <a:t>9198</a:t>
                      </a:r>
                    </a:p>
                  </a:txBody>
                  <a:tcPr marL="106376" marR="106376" marT="53188" marB="53188"/>
                </a:tc>
                <a:extLst>
                  <a:ext uri="{0D108BD9-81ED-4DB2-BD59-A6C34878D82A}">
                    <a16:rowId xmlns:a16="http://schemas.microsoft.com/office/drawing/2014/main" val="3595487925"/>
                  </a:ext>
                </a:extLst>
              </a:tr>
              <a:tr h="588753">
                <a:tc>
                  <a:txBody>
                    <a:bodyPr/>
                    <a:lstStyle/>
                    <a:p>
                      <a:pPr lvl="0" algn="ctr">
                        <a:buNone/>
                      </a:pPr>
                      <a:r>
                        <a:rPr lang="en-US" sz="2000" b="0" i="0" u="none" strike="noStrike" noProof="0" dirty="0">
                          <a:latin typeface="Calibri"/>
                        </a:rPr>
                        <a:t>(0.7, 2.0)</a:t>
                      </a:r>
                      <a:endParaRPr lang="en-US" sz="2000" dirty="0"/>
                    </a:p>
                  </a:txBody>
                  <a:tcPr marL="106376" marR="106376" marT="53188" marB="53188"/>
                </a:tc>
                <a:tc>
                  <a:txBody>
                    <a:bodyPr/>
                    <a:lstStyle/>
                    <a:p>
                      <a:pPr algn="ctr"/>
                      <a:r>
                        <a:rPr lang="en-US" sz="2000" dirty="0"/>
                        <a:t>9317</a:t>
                      </a:r>
                    </a:p>
                  </a:txBody>
                  <a:tcPr marL="106376" marR="106376" marT="53188" marB="53188"/>
                </a:tc>
                <a:extLst>
                  <a:ext uri="{0D108BD9-81ED-4DB2-BD59-A6C34878D82A}">
                    <a16:rowId xmlns:a16="http://schemas.microsoft.com/office/drawing/2014/main" val="2999988461"/>
                  </a:ext>
                </a:extLst>
              </a:tr>
              <a:tr h="588753">
                <a:tc>
                  <a:txBody>
                    <a:bodyPr/>
                    <a:lstStyle/>
                    <a:p>
                      <a:pPr lvl="0" algn="ctr">
                        <a:buNone/>
                      </a:pPr>
                      <a:r>
                        <a:rPr lang="en-US" sz="2000" b="0" i="0" u="none" strike="noStrike" noProof="0" dirty="0"/>
                        <a:t>(0.7875, 2.0)</a:t>
                      </a:r>
                      <a:endParaRPr lang="en-US" sz="2000" dirty="0"/>
                    </a:p>
                  </a:txBody>
                  <a:tcPr marL="106376" marR="106376" marT="53188" marB="53188"/>
                </a:tc>
                <a:tc>
                  <a:txBody>
                    <a:bodyPr/>
                    <a:lstStyle/>
                    <a:p>
                      <a:pPr lvl="0" algn="ctr">
                        <a:buNone/>
                      </a:pPr>
                      <a:r>
                        <a:rPr lang="en-US" sz="2000" dirty="0"/>
                        <a:t>9911</a:t>
                      </a:r>
                    </a:p>
                  </a:txBody>
                  <a:tcPr marL="106376" marR="106376" marT="53188" marB="53188"/>
                </a:tc>
                <a:extLst>
                  <a:ext uri="{0D108BD9-81ED-4DB2-BD59-A6C34878D82A}">
                    <a16:rowId xmlns:a16="http://schemas.microsoft.com/office/drawing/2014/main" val="4180431364"/>
                  </a:ext>
                </a:extLst>
              </a:tr>
            </a:tbl>
          </a:graphicData>
        </a:graphic>
      </p:graphicFrame>
    </p:spTree>
    <p:extLst>
      <p:ext uri="{BB962C8B-B14F-4D97-AF65-F5344CB8AC3E}">
        <p14:creationId xmlns:p14="http://schemas.microsoft.com/office/powerpoint/2010/main" val="2877176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Raw</a:t>
            </a:r>
            <a:r>
              <a:rPr lang="id-ID" sz="2800" dirty="0">
                <a:solidFill>
                  <a:srgbClr val="2F159A"/>
                </a:solidFill>
                <a:latin typeface="Arial"/>
                <a:cs typeface="Calibri Light"/>
              </a:rPr>
              <a:t> </a:t>
            </a:r>
            <a:r>
              <a:rPr lang="id-ID" sz="2800" dirty="0" err="1">
                <a:solidFill>
                  <a:srgbClr val="2F159A"/>
                </a:solidFill>
                <a:latin typeface="Arial"/>
                <a:cs typeface="Calibri Light"/>
              </a:rPr>
              <a:t>Dataset</a:t>
            </a:r>
            <a:endParaRPr lang="id-ID" sz="2800" dirty="0">
              <a:solidFill>
                <a:srgbClr val="2F159A"/>
              </a:solidFill>
              <a:latin typeface="Arial"/>
              <a:cs typeface="Calibri Light"/>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28</a:t>
            </a:fld>
            <a:endParaRPr lang="en-US"/>
          </a:p>
        </p:txBody>
      </p:sp>
      <p:pic>
        <p:nvPicPr>
          <p:cNvPr id="8" name="Picture 8" descr="Chart, line chart, histogram&#10;&#10;Description automatically generated">
            <a:extLst>
              <a:ext uri="{FF2B5EF4-FFF2-40B4-BE49-F238E27FC236}">
                <a16:creationId xmlns:a16="http://schemas.microsoft.com/office/drawing/2014/main" id="{BC79A7D7-B8BD-7A7B-A3E5-DEC00F7E5512}"/>
              </a:ext>
            </a:extLst>
          </p:cNvPr>
          <p:cNvPicPr>
            <a:picLocks noGrp="1" noChangeAspect="1"/>
          </p:cNvPicPr>
          <p:nvPr>
            <p:ph idx="1"/>
          </p:nvPr>
        </p:nvPicPr>
        <p:blipFill>
          <a:blip r:embed="rId2"/>
          <a:stretch>
            <a:fillRect/>
          </a:stretch>
        </p:blipFill>
        <p:spPr>
          <a:xfrm>
            <a:off x="884208" y="1968067"/>
            <a:ext cx="4672639" cy="3649511"/>
          </a:xfrm>
        </p:spPr>
      </p:pic>
      <p:pic>
        <p:nvPicPr>
          <p:cNvPr id="9" name="Picture 9" descr="Chart, histogram&#10;&#10;Description automatically generated">
            <a:extLst>
              <a:ext uri="{FF2B5EF4-FFF2-40B4-BE49-F238E27FC236}">
                <a16:creationId xmlns:a16="http://schemas.microsoft.com/office/drawing/2014/main" id="{9650635D-0499-664D-2B7D-99F2E3FBF88F}"/>
              </a:ext>
            </a:extLst>
          </p:cNvPr>
          <p:cNvPicPr>
            <a:picLocks noChangeAspect="1"/>
          </p:cNvPicPr>
          <p:nvPr/>
        </p:nvPicPr>
        <p:blipFill>
          <a:blip r:embed="rId3"/>
          <a:stretch>
            <a:fillRect/>
          </a:stretch>
        </p:blipFill>
        <p:spPr>
          <a:xfrm>
            <a:off x="6104628" y="1960465"/>
            <a:ext cx="4712896" cy="3655938"/>
          </a:xfrm>
          <a:prstGeom prst="rect">
            <a:avLst/>
          </a:prstGeom>
        </p:spPr>
      </p:pic>
    </p:spTree>
    <p:extLst>
      <p:ext uri="{BB962C8B-B14F-4D97-AF65-F5344CB8AC3E}">
        <p14:creationId xmlns:p14="http://schemas.microsoft.com/office/powerpoint/2010/main" val="2961866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Raw</a:t>
            </a:r>
            <a:r>
              <a:rPr lang="id-ID" sz="2800" dirty="0">
                <a:solidFill>
                  <a:srgbClr val="2F159A"/>
                </a:solidFill>
                <a:latin typeface="Arial"/>
                <a:cs typeface="Calibri Light"/>
              </a:rPr>
              <a:t> </a:t>
            </a:r>
            <a:r>
              <a:rPr lang="id-ID" sz="2800" dirty="0" err="1">
                <a:solidFill>
                  <a:srgbClr val="2F159A"/>
                </a:solidFill>
                <a:latin typeface="Arial"/>
                <a:cs typeface="Calibri Light"/>
              </a:rPr>
              <a:t>Dataset</a:t>
            </a:r>
            <a:endParaRPr lang="id-ID" sz="2800" dirty="0">
              <a:solidFill>
                <a:srgbClr val="2F159A"/>
              </a:solidFill>
              <a:latin typeface="Arial"/>
              <a:cs typeface="Calibri Light"/>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29</a:t>
            </a:fld>
            <a:endParaRPr lang="en-US"/>
          </a:p>
        </p:txBody>
      </p:sp>
      <p:pic>
        <p:nvPicPr>
          <p:cNvPr id="10" name="Picture 10" descr="Chart&#10;&#10;Description automatically generated">
            <a:extLst>
              <a:ext uri="{FF2B5EF4-FFF2-40B4-BE49-F238E27FC236}">
                <a16:creationId xmlns:a16="http://schemas.microsoft.com/office/drawing/2014/main" id="{3B912525-9EBB-72F0-9F2F-1346B8C30C3A}"/>
              </a:ext>
            </a:extLst>
          </p:cNvPr>
          <p:cNvPicPr>
            <a:picLocks noChangeAspect="1"/>
          </p:cNvPicPr>
          <p:nvPr/>
        </p:nvPicPr>
        <p:blipFill>
          <a:blip r:embed="rId2"/>
          <a:stretch>
            <a:fillRect/>
          </a:stretch>
        </p:blipFill>
        <p:spPr>
          <a:xfrm>
            <a:off x="1130061" y="2162235"/>
            <a:ext cx="4583501" cy="3640586"/>
          </a:xfrm>
          <a:prstGeom prst="rect">
            <a:avLst/>
          </a:prstGeom>
        </p:spPr>
      </p:pic>
      <p:pic>
        <p:nvPicPr>
          <p:cNvPr id="11" name="Picture 11" descr="Chart, histogram&#10;&#10;Description automatically generated">
            <a:extLst>
              <a:ext uri="{FF2B5EF4-FFF2-40B4-BE49-F238E27FC236}">
                <a16:creationId xmlns:a16="http://schemas.microsoft.com/office/drawing/2014/main" id="{A0D5D5A5-27E1-C11D-6BDB-606AA73E35D0}"/>
              </a:ext>
            </a:extLst>
          </p:cNvPr>
          <p:cNvPicPr>
            <a:picLocks noChangeAspect="1"/>
          </p:cNvPicPr>
          <p:nvPr/>
        </p:nvPicPr>
        <p:blipFill>
          <a:blip r:embed="rId3"/>
          <a:stretch>
            <a:fillRect/>
          </a:stretch>
        </p:blipFill>
        <p:spPr>
          <a:xfrm>
            <a:off x="6320287" y="2169180"/>
            <a:ext cx="4583501" cy="3655452"/>
          </a:xfrm>
          <a:prstGeom prst="rect">
            <a:avLst/>
          </a:prstGeom>
        </p:spPr>
      </p:pic>
    </p:spTree>
    <p:extLst>
      <p:ext uri="{BB962C8B-B14F-4D97-AF65-F5344CB8AC3E}">
        <p14:creationId xmlns:p14="http://schemas.microsoft.com/office/powerpoint/2010/main" val="365483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Pentagon 19">
            <a:extLst>
              <a:ext uri="{FF2B5EF4-FFF2-40B4-BE49-F238E27FC236}">
                <a16:creationId xmlns:a16="http://schemas.microsoft.com/office/drawing/2014/main" id="{77062A82-3073-4485-B779-CDA86F3BF84E}"/>
              </a:ext>
            </a:extLst>
          </p:cNvPr>
          <p:cNvSpPr/>
          <p:nvPr/>
        </p:nvSpPr>
        <p:spPr>
          <a:xfrm>
            <a:off x="0" y="118408"/>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solidFill>
                <a:schemeClr val="bg1"/>
              </a:solidFill>
            </a:endParaRPr>
          </a:p>
        </p:txBody>
      </p:sp>
      <p:sp>
        <p:nvSpPr>
          <p:cNvPr id="21" name="Arrow: Pentagon 20">
            <a:extLst>
              <a:ext uri="{FF2B5EF4-FFF2-40B4-BE49-F238E27FC236}">
                <a16:creationId xmlns:a16="http://schemas.microsoft.com/office/drawing/2014/main" id="{B2EF2067-DE1C-4FBD-BC7C-6D7E2D7D92FB}"/>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p>
        </p:txBody>
      </p:sp>
      <p:sp>
        <p:nvSpPr>
          <p:cNvPr id="22" name="Arrow: Pentagon 21">
            <a:extLst>
              <a:ext uri="{FF2B5EF4-FFF2-40B4-BE49-F238E27FC236}">
                <a16:creationId xmlns:a16="http://schemas.microsoft.com/office/drawing/2014/main" id="{7617C442-22A0-4F64-9FA0-B9D79117D7FB}"/>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endParaRPr>
          </a:p>
        </p:txBody>
      </p:sp>
      <p:sp>
        <p:nvSpPr>
          <p:cNvPr id="23" name="Arrow: Pentagon 22">
            <a:extLst>
              <a:ext uri="{FF2B5EF4-FFF2-40B4-BE49-F238E27FC236}">
                <a16:creationId xmlns:a16="http://schemas.microsoft.com/office/drawing/2014/main" id="{B087819F-B5C2-47B6-AF0C-826084ADF08E}"/>
              </a:ext>
            </a:extLst>
          </p:cNvPr>
          <p:cNvSpPr/>
          <p:nvPr/>
        </p:nvSpPr>
        <p:spPr>
          <a:xfrm>
            <a:off x="7345102" y="128802"/>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24" name="Rectangle 23">
            <a:extLst>
              <a:ext uri="{FF2B5EF4-FFF2-40B4-BE49-F238E27FC236}">
                <a16:creationId xmlns:a16="http://schemas.microsoft.com/office/drawing/2014/main" id="{F5FFAABB-92B9-45DD-99CD-AE568E2C3578}"/>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2" name="TextBox 1">
            <a:extLst>
              <a:ext uri="{FF2B5EF4-FFF2-40B4-BE49-F238E27FC236}">
                <a16:creationId xmlns:a16="http://schemas.microsoft.com/office/drawing/2014/main" id="{7DE15C39-0749-4B0C-B0E6-D1AC8B3C83F5}"/>
              </a:ext>
            </a:extLst>
          </p:cNvPr>
          <p:cNvSpPr txBox="1"/>
          <p:nvPr/>
        </p:nvSpPr>
        <p:spPr>
          <a:xfrm>
            <a:off x="9982200" y="651945"/>
            <a:ext cx="2135226" cy="369332"/>
          </a:xfrm>
          <a:prstGeom prst="rect">
            <a:avLst/>
          </a:prstGeom>
          <a:noFill/>
          <a:ln w="19050">
            <a:solidFill>
              <a:schemeClr val="tx1"/>
            </a:solidFill>
          </a:ln>
        </p:spPr>
        <p:txBody>
          <a:bodyPr wrap="square" lIns="91440" tIns="45720" rIns="91440" bIns="45720" rtlCol="0" anchor="t">
            <a:spAutoFit/>
          </a:bodyPr>
          <a:lstStyle/>
          <a:p>
            <a:pPr algn="ctr"/>
            <a:r>
              <a:rPr lang="en-US" b="1">
                <a:solidFill>
                  <a:srgbClr val="2F159A"/>
                </a:solidFill>
                <a:latin typeface="Arial"/>
                <a:cs typeface="Arial"/>
              </a:rPr>
              <a:t>Background</a:t>
            </a:r>
            <a:endParaRPr lang="en-US"/>
          </a:p>
        </p:txBody>
      </p:sp>
      <p:sp>
        <p:nvSpPr>
          <p:cNvPr id="3" name="Slide Number Placeholder 2">
            <a:extLst>
              <a:ext uri="{FF2B5EF4-FFF2-40B4-BE49-F238E27FC236}">
                <a16:creationId xmlns:a16="http://schemas.microsoft.com/office/drawing/2014/main" id="{183CBD3D-8834-2717-CD88-C6EC1A8F3C03}"/>
              </a:ext>
            </a:extLst>
          </p:cNvPr>
          <p:cNvSpPr>
            <a:spLocks noGrp="1"/>
          </p:cNvSpPr>
          <p:nvPr>
            <p:ph type="sldNum" sz="quarter" idx="12"/>
          </p:nvPr>
        </p:nvSpPr>
        <p:spPr/>
        <p:txBody>
          <a:bodyPr/>
          <a:lstStyle/>
          <a:p>
            <a:fld id="{E05D2077-89F6-432B-BE56-DF9F51AFF43C}" type="slidenum">
              <a:rPr lang="en-US" dirty="0" smtClean="0"/>
              <a:t>3</a:t>
            </a:fld>
            <a:endParaRPr lang="en-US"/>
          </a:p>
        </p:txBody>
      </p:sp>
      <p:sp>
        <p:nvSpPr>
          <p:cNvPr id="6" name="Rectangle 5">
            <a:extLst>
              <a:ext uri="{FF2B5EF4-FFF2-40B4-BE49-F238E27FC236}">
                <a16:creationId xmlns:a16="http://schemas.microsoft.com/office/drawing/2014/main" id="{BA7CF72F-D5B1-0845-276D-F99D5B24DDCE}"/>
              </a:ext>
            </a:extLst>
          </p:cNvPr>
          <p:cNvSpPr/>
          <p:nvPr/>
        </p:nvSpPr>
        <p:spPr>
          <a:xfrm>
            <a:off x="202956" y="1271597"/>
            <a:ext cx="2091612" cy="765109"/>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dirty="0">
                <a:solidFill>
                  <a:schemeClr val="bg1"/>
                </a:solidFill>
                <a:latin typeface="Arial"/>
                <a:cs typeface="Arial"/>
              </a:rPr>
              <a:t>Aeroelastic Analysis cost is very expensive</a:t>
            </a:r>
            <a:endParaRPr lang="en-US" dirty="0">
              <a:solidFill>
                <a:schemeClr val="bg1"/>
              </a:solidFill>
            </a:endParaRPr>
          </a:p>
        </p:txBody>
      </p:sp>
      <p:sp>
        <p:nvSpPr>
          <p:cNvPr id="12" name="Arrow: Bent-Up 11">
            <a:extLst>
              <a:ext uri="{FF2B5EF4-FFF2-40B4-BE49-F238E27FC236}">
                <a16:creationId xmlns:a16="http://schemas.microsoft.com/office/drawing/2014/main" id="{80CC340F-4B72-D954-8326-AB44E165B810}"/>
              </a:ext>
            </a:extLst>
          </p:cNvPr>
          <p:cNvSpPr/>
          <p:nvPr/>
        </p:nvSpPr>
        <p:spPr>
          <a:xfrm rot="5400000">
            <a:off x="1450146" y="1845432"/>
            <a:ext cx="690468" cy="1240970"/>
          </a:xfrm>
          <a:prstGeom prst="bentUpArrow">
            <a:avLst>
              <a:gd name="adj1" fmla="val 13764"/>
              <a:gd name="adj2" fmla="val 30618"/>
              <a:gd name="adj3" fmla="val 3511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7FC2AF9-F5C5-228D-DCC4-005AA6AE917B}"/>
              </a:ext>
            </a:extLst>
          </p:cNvPr>
          <p:cNvSpPr/>
          <p:nvPr/>
        </p:nvSpPr>
        <p:spPr>
          <a:xfrm>
            <a:off x="2532500" y="2243931"/>
            <a:ext cx="2091612" cy="765109"/>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dirty="0">
                <a:solidFill>
                  <a:schemeClr val="bg1"/>
                </a:solidFill>
                <a:latin typeface="Arial"/>
                <a:cs typeface="Arial"/>
              </a:rPr>
              <a:t>Surrogate Model</a:t>
            </a:r>
            <a:endParaRPr lang="en-US" dirty="0"/>
          </a:p>
        </p:txBody>
      </p:sp>
      <p:sp>
        <p:nvSpPr>
          <p:cNvPr id="18" name="Arrow: Bent-Up 17">
            <a:extLst>
              <a:ext uri="{FF2B5EF4-FFF2-40B4-BE49-F238E27FC236}">
                <a16:creationId xmlns:a16="http://schemas.microsoft.com/office/drawing/2014/main" id="{552CA753-B40B-D255-F1E6-4A64CD84F21C}"/>
              </a:ext>
            </a:extLst>
          </p:cNvPr>
          <p:cNvSpPr/>
          <p:nvPr/>
        </p:nvSpPr>
        <p:spPr>
          <a:xfrm rot="5400000">
            <a:off x="3779690" y="2817766"/>
            <a:ext cx="690468" cy="1240970"/>
          </a:xfrm>
          <a:prstGeom prst="bentUpArrow">
            <a:avLst>
              <a:gd name="adj1" fmla="val 13764"/>
              <a:gd name="adj2" fmla="val 30618"/>
              <a:gd name="adj3" fmla="val 35112"/>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83E0902-C075-6D04-D33C-380E4C5F9691}"/>
              </a:ext>
            </a:extLst>
          </p:cNvPr>
          <p:cNvSpPr txBox="1"/>
          <p:nvPr/>
        </p:nvSpPr>
        <p:spPr>
          <a:xfrm>
            <a:off x="4638489" y="2297554"/>
            <a:ext cx="2887264" cy="859751"/>
          </a:xfrm>
          <a:prstGeom prst="rect">
            <a:avLst/>
          </a:prstGeom>
          <a:noFill/>
        </p:spPr>
        <p:txBody>
          <a:bodyPr wrap="square" lIns="91440" tIns="45720" rIns="91440" bIns="45720" rtlCol="0" anchor="t">
            <a:spAutoFit/>
          </a:bodyPr>
          <a:lstStyle/>
          <a:p>
            <a:pPr marL="285750" indent="-285750">
              <a:buFont typeface="Arial"/>
              <a:buChar char="•"/>
            </a:pPr>
            <a:r>
              <a:rPr lang="en-US" sz="1600" b="1" dirty="0">
                <a:latin typeface="Arial"/>
                <a:cs typeface="Arial"/>
              </a:rPr>
              <a:t>Straight forward to use!</a:t>
            </a:r>
          </a:p>
          <a:p>
            <a:pPr marL="285750" indent="-285750">
              <a:buFont typeface="Arial"/>
              <a:buChar char="•"/>
            </a:pPr>
            <a:r>
              <a:rPr lang="en-US" sz="1600" b="1" dirty="0">
                <a:latin typeface="Arial"/>
                <a:cs typeface="Arial"/>
              </a:rPr>
              <a:t>Fast simulation time!</a:t>
            </a:r>
          </a:p>
          <a:p>
            <a:pPr marL="285750" indent="-285750">
              <a:buFont typeface="Arial"/>
              <a:buChar char="•"/>
            </a:pPr>
            <a:endParaRPr lang="en-US" sz="1600" b="1"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C9C3D8EC-084E-153E-97C5-D64D503E59B0}"/>
              </a:ext>
            </a:extLst>
          </p:cNvPr>
          <p:cNvSpPr/>
          <p:nvPr/>
        </p:nvSpPr>
        <p:spPr>
          <a:xfrm>
            <a:off x="4913363" y="3224041"/>
            <a:ext cx="2091612" cy="765109"/>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dirty="0">
                <a:solidFill>
                  <a:schemeClr val="bg1"/>
                </a:solidFill>
                <a:latin typeface="Arial"/>
                <a:cs typeface="Arial"/>
              </a:rPr>
              <a:t>Deep Learning</a:t>
            </a:r>
            <a:endParaRPr lang="en-US" b="1" dirty="0">
              <a:solidFill>
                <a:schemeClr val="bg1"/>
              </a:solidFill>
              <a:latin typeface="Arial" panose="020B0604020202020204" pitchFamily="34" charset="0"/>
              <a:cs typeface="Arial" panose="020B0604020202020204" pitchFamily="34" charset="0"/>
            </a:endParaRPr>
          </a:p>
        </p:txBody>
      </p:sp>
      <p:sp>
        <p:nvSpPr>
          <p:cNvPr id="32" name="Arrow: Bent-Up 31">
            <a:extLst>
              <a:ext uri="{FF2B5EF4-FFF2-40B4-BE49-F238E27FC236}">
                <a16:creationId xmlns:a16="http://schemas.microsoft.com/office/drawing/2014/main" id="{A59298A1-098E-C3A4-1BA4-94DB53539D45}"/>
              </a:ext>
            </a:extLst>
          </p:cNvPr>
          <p:cNvSpPr/>
          <p:nvPr/>
        </p:nvSpPr>
        <p:spPr>
          <a:xfrm rot="5400000">
            <a:off x="6160553" y="3797876"/>
            <a:ext cx="690468" cy="1240970"/>
          </a:xfrm>
          <a:prstGeom prst="bentUpArrow">
            <a:avLst>
              <a:gd name="adj1" fmla="val 13764"/>
              <a:gd name="adj2" fmla="val 30618"/>
              <a:gd name="adj3" fmla="val 35112"/>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C9BFF75-3073-63AC-9CEC-6F53ACD72C7D}"/>
              </a:ext>
            </a:extLst>
          </p:cNvPr>
          <p:cNvSpPr txBox="1"/>
          <p:nvPr/>
        </p:nvSpPr>
        <p:spPr>
          <a:xfrm>
            <a:off x="6947466" y="3227943"/>
            <a:ext cx="3034001" cy="830997"/>
          </a:xfrm>
          <a:prstGeom prst="rect">
            <a:avLst/>
          </a:prstGeom>
          <a:noFill/>
        </p:spPr>
        <p:txBody>
          <a:bodyPr wrap="square" lIns="91440" tIns="45720" rIns="91440" bIns="45720" rtlCol="0" anchor="t">
            <a:spAutoFit/>
          </a:bodyPr>
          <a:lstStyle/>
          <a:p>
            <a:pPr marL="285750" indent="-285750">
              <a:buFont typeface="Arial"/>
              <a:buChar char="•"/>
            </a:pPr>
            <a:r>
              <a:rPr lang="en-US" sz="1600" b="1" dirty="0">
                <a:latin typeface="Arial"/>
                <a:cs typeface="Arial"/>
              </a:rPr>
              <a:t>Rising Star!</a:t>
            </a:r>
          </a:p>
          <a:p>
            <a:pPr marL="285750" indent="-285750">
              <a:buFont typeface="Arial"/>
              <a:buChar char="•"/>
            </a:pPr>
            <a:r>
              <a:rPr lang="en-US" sz="1600" b="1" dirty="0">
                <a:latin typeface="Arial"/>
                <a:cs typeface="Arial"/>
              </a:rPr>
              <a:t>Proven more effective and efficient!</a:t>
            </a:r>
          </a:p>
        </p:txBody>
      </p:sp>
      <p:sp>
        <p:nvSpPr>
          <p:cNvPr id="36" name="Rectangle 35">
            <a:extLst>
              <a:ext uri="{FF2B5EF4-FFF2-40B4-BE49-F238E27FC236}">
                <a16:creationId xmlns:a16="http://schemas.microsoft.com/office/drawing/2014/main" id="{BC1E4BE1-C995-C5D9-654F-C938A19F6C17}"/>
              </a:ext>
            </a:extLst>
          </p:cNvPr>
          <p:cNvSpPr/>
          <p:nvPr/>
        </p:nvSpPr>
        <p:spPr>
          <a:xfrm>
            <a:off x="7208694" y="4183184"/>
            <a:ext cx="2091612" cy="765109"/>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dirty="0">
                <a:solidFill>
                  <a:schemeClr val="bg1"/>
                </a:solidFill>
                <a:latin typeface="Arial"/>
                <a:cs typeface="Arial"/>
              </a:rPr>
              <a:t>Proper Orthogonal Decomposition</a:t>
            </a:r>
            <a:endParaRPr lang="en-US" b="1" dirty="0">
              <a:solidFill>
                <a:schemeClr val="bg1"/>
              </a:solidFill>
              <a:latin typeface="Arial" panose="020B0604020202020204" pitchFamily="34" charset="0"/>
              <a:cs typeface="Arial" panose="020B0604020202020204" pitchFamily="34" charset="0"/>
            </a:endParaRPr>
          </a:p>
        </p:txBody>
      </p:sp>
      <p:sp>
        <p:nvSpPr>
          <p:cNvPr id="38" name="Arrow: Bent-Up 37">
            <a:extLst>
              <a:ext uri="{FF2B5EF4-FFF2-40B4-BE49-F238E27FC236}">
                <a16:creationId xmlns:a16="http://schemas.microsoft.com/office/drawing/2014/main" id="{E007EAD3-2D86-500C-B296-A34793B7D8E5}"/>
              </a:ext>
            </a:extLst>
          </p:cNvPr>
          <p:cNvSpPr/>
          <p:nvPr/>
        </p:nvSpPr>
        <p:spPr>
          <a:xfrm rot="5400000">
            <a:off x="8455884" y="4757019"/>
            <a:ext cx="690468" cy="1240970"/>
          </a:xfrm>
          <a:prstGeom prst="bentUpArrow">
            <a:avLst>
              <a:gd name="adj1" fmla="val 13764"/>
              <a:gd name="adj2" fmla="val 30618"/>
              <a:gd name="adj3" fmla="val 35112"/>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F0A5889-CDB8-6B5D-D0F7-B85435C7B171}"/>
              </a:ext>
            </a:extLst>
          </p:cNvPr>
          <p:cNvSpPr txBox="1"/>
          <p:nvPr/>
        </p:nvSpPr>
        <p:spPr>
          <a:xfrm>
            <a:off x="9382728" y="4184548"/>
            <a:ext cx="2446172" cy="738664"/>
          </a:xfrm>
          <a:prstGeom prst="rect">
            <a:avLst/>
          </a:prstGeom>
          <a:noFill/>
        </p:spPr>
        <p:txBody>
          <a:bodyPr wrap="square" lIns="91440" tIns="45720" rIns="91440" bIns="45720" rtlCol="0" anchor="t">
            <a:spAutoFit/>
          </a:bodyPr>
          <a:lstStyle/>
          <a:p>
            <a:pPr marL="285750" indent="-285750">
              <a:buFont typeface="Arial"/>
              <a:buChar char="•"/>
            </a:pPr>
            <a:r>
              <a:rPr lang="id-ID" sz="1400" b="1" dirty="0">
                <a:latin typeface="Arial"/>
                <a:cs typeface="Arial"/>
              </a:rPr>
              <a:t>F</a:t>
            </a:r>
            <a:r>
              <a:rPr lang="en-US" sz="1400" b="1" dirty="0" err="1">
                <a:latin typeface="Arial"/>
                <a:cs typeface="Arial"/>
              </a:rPr>
              <a:t>amous</a:t>
            </a:r>
            <a:r>
              <a:rPr lang="en-US" sz="1400" b="1" dirty="0">
                <a:latin typeface="Arial"/>
                <a:cs typeface="Arial"/>
              </a:rPr>
              <a:t> Method in CFD</a:t>
            </a:r>
          </a:p>
          <a:p>
            <a:pPr marL="285750" indent="-285750">
              <a:buFont typeface="Arial"/>
              <a:buChar char="•"/>
            </a:pPr>
            <a:r>
              <a:rPr lang="en-US" sz="1400" b="1" dirty="0">
                <a:latin typeface="Arial"/>
                <a:cs typeface="Arial"/>
              </a:rPr>
              <a:t>Reduced Complexity!</a:t>
            </a:r>
          </a:p>
        </p:txBody>
      </p:sp>
      <p:sp>
        <p:nvSpPr>
          <p:cNvPr id="42" name="Rectangle 41">
            <a:extLst>
              <a:ext uri="{FF2B5EF4-FFF2-40B4-BE49-F238E27FC236}">
                <a16:creationId xmlns:a16="http://schemas.microsoft.com/office/drawing/2014/main" id="{6D18AD85-3249-16B0-89CA-A03A7D8BE5F8}"/>
              </a:ext>
            </a:extLst>
          </p:cNvPr>
          <p:cNvSpPr/>
          <p:nvPr/>
        </p:nvSpPr>
        <p:spPr>
          <a:xfrm>
            <a:off x="9560008" y="5125576"/>
            <a:ext cx="2091612" cy="765109"/>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dirty="0">
                <a:solidFill>
                  <a:schemeClr val="bg1"/>
                </a:solidFill>
                <a:latin typeface="Arial"/>
                <a:cs typeface="Arial"/>
              </a:rPr>
              <a:t>We Got The Title of This Work!</a:t>
            </a:r>
            <a:endParaRPr lang="en-US" b="1" dirty="0">
              <a:solidFill>
                <a:schemeClr val="bg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16167191-F0CD-87C5-B356-A2D304DBF6DB}"/>
              </a:ext>
            </a:extLst>
          </p:cNvPr>
          <p:cNvSpPr txBox="1"/>
          <p:nvPr/>
        </p:nvSpPr>
        <p:spPr>
          <a:xfrm>
            <a:off x="2323733" y="1420535"/>
            <a:ext cx="4080585" cy="584775"/>
          </a:xfrm>
          <a:prstGeom prst="rect">
            <a:avLst/>
          </a:prstGeom>
          <a:noFill/>
        </p:spPr>
        <p:txBody>
          <a:bodyPr wrap="square" lIns="91440" tIns="45720" rIns="91440" bIns="45720" rtlCol="0" anchor="t">
            <a:spAutoFit/>
          </a:bodyPr>
          <a:lstStyle/>
          <a:p>
            <a:pPr marL="285750" indent="-285750">
              <a:buFont typeface="Arial"/>
              <a:buChar char="•"/>
            </a:pPr>
            <a:r>
              <a:rPr lang="en-US" sz="1600" b="1" dirty="0">
                <a:latin typeface="Arial"/>
                <a:cs typeface="Arial"/>
              </a:rPr>
              <a:t>Hard to do! Cost money too much! Takes too much time!</a:t>
            </a:r>
          </a:p>
        </p:txBody>
      </p:sp>
      <p:pic>
        <p:nvPicPr>
          <p:cNvPr id="44" name="Picture 44" descr="An airplane flying in the sky&#10;&#10;Description automatically generated">
            <a:extLst>
              <a:ext uri="{FF2B5EF4-FFF2-40B4-BE49-F238E27FC236}">
                <a16:creationId xmlns:a16="http://schemas.microsoft.com/office/drawing/2014/main" id="{78973EAE-DC87-7125-BDBE-44CE2F6E900E}"/>
              </a:ext>
            </a:extLst>
          </p:cNvPr>
          <p:cNvPicPr>
            <a:picLocks noChangeAspect="1"/>
          </p:cNvPicPr>
          <p:nvPr/>
        </p:nvPicPr>
        <p:blipFill>
          <a:blip r:embed="rId3"/>
          <a:stretch>
            <a:fillRect/>
          </a:stretch>
        </p:blipFill>
        <p:spPr>
          <a:xfrm>
            <a:off x="8606286" y="1143825"/>
            <a:ext cx="2570672" cy="1824275"/>
          </a:xfrm>
          <a:prstGeom prst="rect">
            <a:avLst/>
          </a:prstGeom>
        </p:spPr>
      </p:pic>
      <p:sp>
        <p:nvSpPr>
          <p:cNvPr id="46" name="TextBox 45">
            <a:extLst>
              <a:ext uri="{FF2B5EF4-FFF2-40B4-BE49-F238E27FC236}">
                <a16:creationId xmlns:a16="http://schemas.microsoft.com/office/drawing/2014/main" id="{7F411818-43F1-F7D5-57E0-08F4692802FE}"/>
              </a:ext>
            </a:extLst>
          </p:cNvPr>
          <p:cNvSpPr txBox="1"/>
          <p:nvPr/>
        </p:nvSpPr>
        <p:spPr>
          <a:xfrm>
            <a:off x="8605165" y="2892997"/>
            <a:ext cx="3342714" cy="523220"/>
          </a:xfrm>
          <a:prstGeom prst="rect">
            <a:avLst/>
          </a:prstGeom>
          <a:noFill/>
        </p:spPr>
        <p:txBody>
          <a:bodyPr wrap="square" lIns="91440" tIns="45720" rIns="91440" bIns="45720" rtlCol="0" anchor="t">
            <a:spAutoFit/>
          </a:bodyPr>
          <a:lstStyle/>
          <a:p>
            <a:r>
              <a:rPr lang="en-US" sz="1400" b="1" dirty="0">
                <a:ea typeface="+mn-lt"/>
                <a:cs typeface="+mn-lt"/>
              </a:rPr>
              <a:t>Fig1 : Flutter caused </a:t>
            </a:r>
            <a:r>
              <a:rPr lang="en-US" sz="1400" b="1" dirty="0" err="1">
                <a:ea typeface="+mn-lt"/>
                <a:cs typeface="+mn-lt"/>
              </a:rPr>
              <a:t>tailplane</a:t>
            </a:r>
            <a:r>
              <a:rPr lang="en-US" sz="1400" b="1" dirty="0">
                <a:ea typeface="+mn-lt"/>
                <a:cs typeface="+mn-lt"/>
              </a:rPr>
              <a:t> failure and crash of </a:t>
            </a:r>
            <a:r>
              <a:rPr lang="en-US" sz="1400" b="1" dirty="0" err="1">
                <a:ea typeface="+mn-lt"/>
                <a:cs typeface="+mn-lt"/>
              </a:rPr>
              <a:t>Grob</a:t>
            </a:r>
            <a:r>
              <a:rPr lang="en-US" sz="1400" b="1" dirty="0">
                <a:ea typeface="+mn-lt"/>
                <a:cs typeface="+mn-lt"/>
              </a:rPr>
              <a:t> </a:t>
            </a:r>
            <a:r>
              <a:rPr lang="en-US" sz="1400" b="1" dirty="0" err="1">
                <a:ea typeface="+mn-lt"/>
                <a:cs typeface="+mn-lt"/>
              </a:rPr>
              <a:t>SPn</a:t>
            </a:r>
            <a:r>
              <a:rPr lang="en-US" sz="1400" b="1" dirty="0">
                <a:ea typeface="+mn-lt"/>
                <a:cs typeface="+mn-lt"/>
              </a:rPr>
              <a:t> prototype</a:t>
            </a:r>
            <a:endParaRPr lang="en-US" dirty="0"/>
          </a:p>
        </p:txBody>
      </p:sp>
      <p:sp>
        <p:nvSpPr>
          <p:cNvPr id="52" name="TextBox 51">
            <a:extLst>
              <a:ext uri="{FF2B5EF4-FFF2-40B4-BE49-F238E27FC236}">
                <a16:creationId xmlns:a16="http://schemas.microsoft.com/office/drawing/2014/main" id="{E1C6CBC3-DE0A-3B9F-F19E-502EC6ECA074}"/>
              </a:ext>
            </a:extLst>
          </p:cNvPr>
          <p:cNvSpPr txBox="1"/>
          <p:nvPr/>
        </p:nvSpPr>
        <p:spPr>
          <a:xfrm>
            <a:off x="480569" y="6141443"/>
            <a:ext cx="4335846" cy="523220"/>
          </a:xfrm>
          <a:prstGeom prst="rect">
            <a:avLst/>
          </a:prstGeom>
          <a:noFill/>
        </p:spPr>
        <p:txBody>
          <a:bodyPr wrap="square" lIns="91440" tIns="45720" rIns="91440" bIns="45720" rtlCol="0" anchor="t">
            <a:spAutoFit/>
          </a:bodyPr>
          <a:lstStyle/>
          <a:p>
            <a:r>
              <a:rPr lang="en-US" sz="1400" b="1" dirty="0">
                <a:latin typeface="Arial" panose="020B0604020202020204" pitchFamily="34" charset="0"/>
                <a:cs typeface="Arial" panose="020B0604020202020204" pitchFamily="34" charset="0"/>
              </a:rPr>
              <a:t>Fig2:</a:t>
            </a:r>
            <a:r>
              <a:rPr lang="id-ID" sz="1400" b="1" dirty="0">
                <a:latin typeface="Arial" panose="020B0604020202020204" pitchFamily="34" charset="0"/>
                <a:cs typeface="Arial" panose="020B0604020202020204" pitchFamily="34" charset="0"/>
              </a:rPr>
              <a:t> </a:t>
            </a:r>
            <a:r>
              <a:rPr lang="id-ID" sz="1400" b="1" dirty="0" err="1">
                <a:latin typeface="Arial" panose="020B0604020202020204" pitchFamily="34" charset="0"/>
                <a:cs typeface="Arial" panose="020B0604020202020204" pitchFamily="34" charset="0"/>
              </a:rPr>
              <a:t>Surrogate</a:t>
            </a:r>
            <a:r>
              <a:rPr lang="id-ID" sz="1400" b="1" dirty="0">
                <a:latin typeface="Arial" panose="020B0604020202020204" pitchFamily="34" charset="0"/>
                <a:cs typeface="Arial" panose="020B0604020202020204" pitchFamily="34" charset="0"/>
              </a:rPr>
              <a:t> Model </a:t>
            </a:r>
            <a:r>
              <a:rPr lang="id-ID" sz="1400" b="1" dirty="0" err="1">
                <a:latin typeface="Arial" panose="020B0604020202020204" pitchFamily="34" charset="0"/>
                <a:cs typeface="Arial" panose="020B0604020202020204" pitchFamily="34" charset="0"/>
              </a:rPr>
              <a:t>Comparison</a:t>
            </a:r>
            <a:r>
              <a:rPr lang="id-ID" sz="1400" b="1" dirty="0">
                <a:latin typeface="Arial" panose="020B0604020202020204" pitchFamily="34" charset="0"/>
                <a:cs typeface="Arial" panose="020B0604020202020204" pitchFamily="34" charset="0"/>
              </a:rPr>
              <a:t> </a:t>
            </a:r>
            <a:r>
              <a:rPr lang="id-ID" sz="1400" b="1" dirty="0" err="1">
                <a:latin typeface="Arial" panose="020B0604020202020204" pitchFamily="34" charset="0"/>
                <a:cs typeface="Arial" panose="020B0604020202020204" pitchFamily="34" charset="0"/>
              </a:rPr>
              <a:t>with</a:t>
            </a:r>
            <a:r>
              <a:rPr lang="id-ID" sz="1400" b="1" dirty="0">
                <a:latin typeface="Arial" panose="020B0604020202020204" pitchFamily="34" charset="0"/>
                <a:cs typeface="Arial" panose="020B0604020202020204" pitchFamily="34" charset="0"/>
              </a:rPr>
              <a:t> </a:t>
            </a:r>
            <a:r>
              <a:rPr lang="id-ID" sz="1400" b="1" dirty="0" err="1">
                <a:latin typeface="Arial" panose="020B0604020202020204" pitchFamily="34" charset="0"/>
                <a:cs typeface="Arial" panose="020B0604020202020204" pitchFamily="34" charset="0"/>
              </a:rPr>
              <a:t>Simulation</a:t>
            </a:r>
            <a:endParaRPr lang="en-US" sz="1400" b="1" dirty="0">
              <a:latin typeface="Arial" panose="020B0604020202020204" pitchFamily="34" charset="0"/>
              <a:cs typeface="Arial" panose="020B0604020202020204" pitchFamily="34" charset="0"/>
            </a:endParaRPr>
          </a:p>
        </p:txBody>
      </p:sp>
      <p:pic>
        <p:nvPicPr>
          <p:cNvPr id="53" name="Picture 53" descr="Diagram&#10;&#10;Description automatically generated">
            <a:extLst>
              <a:ext uri="{FF2B5EF4-FFF2-40B4-BE49-F238E27FC236}">
                <a16:creationId xmlns:a16="http://schemas.microsoft.com/office/drawing/2014/main" id="{26B7FDA9-1DF8-38C9-C1B8-2EC9E90BFA43}"/>
              </a:ext>
            </a:extLst>
          </p:cNvPr>
          <p:cNvPicPr>
            <a:picLocks noChangeAspect="1"/>
          </p:cNvPicPr>
          <p:nvPr/>
        </p:nvPicPr>
        <p:blipFill>
          <a:blip r:embed="rId4"/>
          <a:stretch>
            <a:fillRect/>
          </a:stretch>
        </p:blipFill>
        <p:spPr>
          <a:xfrm>
            <a:off x="411192" y="3728719"/>
            <a:ext cx="3850256" cy="2391052"/>
          </a:xfrm>
          <a:prstGeom prst="rect">
            <a:avLst/>
          </a:prstGeom>
        </p:spPr>
      </p:pic>
    </p:spTree>
    <p:extLst>
      <p:ext uri="{BB962C8B-B14F-4D97-AF65-F5344CB8AC3E}">
        <p14:creationId xmlns:p14="http://schemas.microsoft.com/office/powerpoint/2010/main" val="2494675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a:solidFill>
                  <a:srgbClr val="2F159A"/>
                </a:solidFill>
                <a:latin typeface="Arial"/>
                <a:cs typeface="Calibri Light"/>
              </a:rPr>
              <a:t>CL </a:t>
            </a:r>
            <a:r>
              <a:rPr lang="id-ID" sz="2800" dirty="0" err="1">
                <a:solidFill>
                  <a:srgbClr val="2F159A"/>
                </a:solidFill>
                <a:latin typeface="Arial"/>
                <a:cs typeface="Calibri Light"/>
              </a:rPr>
              <a:t>Training</a:t>
            </a:r>
            <a:r>
              <a:rPr lang="id-ID" sz="2800" dirty="0">
                <a:solidFill>
                  <a:srgbClr val="2F159A"/>
                </a:solidFill>
                <a:latin typeface="Arial"/>
                <a:cs typeface="Calibri Light"/>
              </a:rPr>
              <a:t> </a:t>
            </a:r>
            <a:r>
              <a:rPr lang="id-ID" sz="2800" dirty="0" err="1">
                <a:solidFill>
                  <a:srgbClr val="2F159A"/>
                </a:solidFill>
                <a:latin typeface="Arial"/>
                <a:cs typeface="Calibri Light"/>
              </a:rPr>
              <a:t>Dataset</a:t>
            </a:r>
          </a:p>
        </p:txBody>
      </p:sp>
      <p:sp>
        <p:nvSpPr>
          <p:cNvPr id="4" name="Slide Number Placeholder 3"/>
          <p:cNvSpPr>
            <a:spLocks noGrp="1"/>
          </p:cNvSpPr>
          <p:nvPr>
            <p:ph type="sldNum" sz="quarter" idx="12"/>
          </p:nvPr>
        </p:nvSpPr>
        <p:spPr/>
        <p:txBody>
          <a:bodyPr/>
          <a:lstStyle/>
          <a:p>
            <a:fld id="{E05D2077-89F6-432B-BE56-DF9F51AFF43C}" type="slidenum">
              <a:rPr lang="en-US" smtClean="0"/>
              <a:t>30</a:t>
            </a:fld>
            <a:endParaRPr lang="en-US"/>
          </a:p>
        </p:txBody>
      </p:sp>
      <p:pic>
        <p:nvPicPr>
          <p:cNvPr id="3" name="Picture 4" descr="Chart, histogram&#10;&#10;Description automatically generated">
            <a:extLst>
              <a:ext uri="{FF2B5EF4-FFF2-40B4-BE49-F238E27FC236}">
                <a16:creationId xmlns:a16="http://schemas.microsoft.com/office/drawing/2014/main" id="{684321D9-18F3-D19E-C0E7-394B070DA15A}"/>
              </a:ext>
            </a:extLst>
          </p:cNvPr>
          <p:cNvPicPr>
            <a:picLocks noChangeAspect="1"/>
          </p:cNvPicPr>
          <p:nvPr/>
        </p:nvPicPr>
        <p:blipFill>
          <a:blip r:embed="rId2"/>
          <a:stretch>
            <a:fillRect/>
          </a:stretch>
        </p:blipFill>
        <p:spPr>
          <a:xfrm>
            <a:off x="957532" y="2715883"/>
            <a:ext cx="4224067" cy="2748951"/>
          </a:xfrm>
          <a:prstGeom prst="rect">
            <a:avLst/>
          </a:prstGeom>
        </p:spPr>
      </p:pic>
      <p:pic>
        <p:nvPicPr>
          <p:cNvPr id="5" name="Picture 5" descr="Chart, histogram&#10;&#10;Description automatically generated">
            <a:extLst>
              <a:ext uri="{FF2B5EF4-FFF2-40B4-BE49-F238E27FC236}">
                <a16:creationId xmlns:a16="http://schemas.microsoft.com/office/drawing/2014/main" id="{218ABDA4-C68C-BEAD-7024-F3B1CC88E66D}"/>
              </a:ext>
            </a:extLst>
          </p:cNvPr>
          <p:cNvPicPr>
            <a:picLocks noChangeAspect="1"/>
          </p:cNvPicPr>
          <p:nvPr/>
        </p:nvPicPr>
        <p:blipFill>
          <a:blip r:embed="rId3"/>
          <a:stretch>
            <a:fillRect/>
          </a:stretch>
        </p:blipFill>
        <p:spPr>
          <a:xfrm>
            <a:off x="6507192" y="3434752"/>
            <a:ext cx="4224067" cy="2748950"/>
          </a:xfrm>
          <a:prstGeom prst="rect">
            <a:avLst/>
          </a:prstGeom>
        </p:spPr>
      </p:pic>
      <p:pic>
        <p:nvPicPr>
          <p:cNvPr id="6" name="Picture 6" descr="Chart, histogram&#10;&#10;Description automatically generated">
            <a:extLst>
              <a:ext uri="{FF2B5EF4-FFF2-40B4-BE49-F238E27FC236}">
                <a16:creationId xmlns:a16="http://schemas.microsoft.com/office/drawing/2014/main" id="{8C5CBC43-BC84-DB34-D289-BEB282E42F35}"/>
              </a:ext>
            </a:extLst>
          </p:cNvPr>
          <p:cNvPicPr>
            <a:picLocks noChangeAspect="1"/>
          </p:cNvPicPr>
          <p:nvPr/>
        </p:nvPicPr>
        <p:blipFill>
          <a:blip r:embed="rId4"/>
          <a:stretch>
            <a:fillRect/>
          </a:stretch>
        </p:blipFill>
        <p:spPr>
          <a:xfrm>
            <a:off x="6507192" y="501769"/>
            <a:ext cx="4224066" cy="2748950"/>
          </a:xfrm>
          <a:prstGeom prst="rect">
            <a:avLst/>
          </a:prstGeom>
        </p:spPr>
      </p:pic>
    </p:spTree>
    <p:extLst>
      <p:ext uri="{BB962C8B-B14F-4D97-AF65-F5344CB8AC3E}">
        <p14:creationId xmlns:p14="http://schemas.microsoft.com/office/powerpoint/2010/main" val="1712346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a:solidFill>
                  <a:srgbClr val="2F159A"/>
                </a:solidFill>
                <a:latin typeface="Arial"/>
                <a:cs typeface="Calibri Light"/>
              </a:rPr>
              <a:t>CD </a:t>
            </a:r>
            <a:r>
              <a:rPr lang="id-ID" sz="2800" dirty="0" err="1">
                <a:solidFill>
                  <a:srgbClr val="2F159A"/>
                </a:solidFill>
                <a:latin typeface="Arial"/>
                <a:cs typeface="Calibri Light"/>
              </a:rPr>
              <a:t>Training</a:t>
            </a:r>
            <a:r>
              <a:rPr lang="id-ID" sz="2800" dirty="0">
                <a:solidFill>
                  <a:srgbClr val="2F159A"/>
                </a:solidFill>
                <a:latin typeface="Arial"/>
                <a:cs typeface="Calibri Light"/>
              </a:rPr>
              <a:t> </a:t>
            </a:r>
            <a:r>
              <a:rPr lang="id-ID" sz="2800" dirty="0" err="1">
                <a:solidFill>
                  <a:srgbClr val="2F159A"/>
                </a:solidFill>
                <a:latin typeface="Arial"/>
                <a:cs typeface="Calibri Light"/>
              </a:rPr>
              <a:t>Dataset</a:t>
            </a:r>
            <a:endParaRPr lang="id-ID" sz="2800" dirty="0">
              <a:solidFill>
                <a:srgbClr val="2F159A"/>
              </a:solidFill>
              <a:latin typeface="Arial"/>
              <a:cs typeface="Calibri Light"/>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31</a:t>
            </a:fld>
            <a:endParaRPr lang="en-US"/>
          </a:p>
        </p:txBody>
      </p:sp>
      <p:pic>
        <p:nvPicPr>
          <p:cNvPr id="9" name="Picture 9" descr="Chart, histogram&#10;&#10;Description automatically generated">
            <a:extLst>
              <a:ext uri="{FF2B5EF4-FFF2-40B4-BE49-F238E27FC236}">
                <a16:creationId xmlns:a16="http://schemas.microsoft.com/office/drawing/2014/main" id="{8CF275D1-287F-E2A3-2A28-9381B2F1BABD}"/>
              </a:ext>
            </a:extLst>
          </p:cNvPr>
          <p:cNvPicPr>
            <a:picLocks noChangeAspect="1"/>
          </p:cNvPicPr>
          <p:nvPr/>
        </p:nvPicPr>
        <p:blipFill>
          <a:blip r:embed="rId2"/>
          <a:stretch>
            <a:fillRect/>
          </a:stretch>
        </p:blipFill>
        <p:spPr>
          <a:xfrm>
            <a:off x="1173193" y="2183920"/>
            <a:ext cx="4224067" cy="2748950"/>
          </a:xfrm>
          <a:prstGeom prst="rect">
            <a:avLst/>
          </a:prstGeom>
        </p:spPr>
      </p:pic>
      <p:pic>
        <p:nvPicPr>
          <p:cNvPr id="10" name="Picture 10" descr="Chart&#10;&#10;Description automatically generated">
            <a:extLst>
              <a:ext uri="{FF2B5EF4-FFF2-40B4-BE49-F238E27FC236}">
                <a16:creationId xmlns:a16="http://schemas.microsoft.com/office/drawing/2014/main" id="{71E24884-A8B4-4D93-68AF-A66790F57710}"/>
              </a:ext>
            </a:extLst>
          </p:cNvPr>
          <p:cNvPicPr>
            <a:picLocks noChangeAspect="1"/>
          </p:cNvPicPr>
          <p:nvPr/>
        </p:nvPicPr>
        <p:blipFill>
          <a:blip r:embed="rId3"/>
          <a:stretch>
            <a:fillRect/>
          </a:stretch>
        </p:blipFill>
        <p:spPr>
          <a:xfrm>
            <a:off x="7254815" y="3434751"/>
            <a:ext cx="4224067" cy="2748950"/>
          </a:xfrm>
          <a:prstGeom prst="rect">
            <a:avLst/>
          </a:prstGeom>
        </p:spPr>
      </p:pic>
      <p:pic>
        <p:nvPicPr>
          <p:cNvPr id="11" name="Picture 11" descr="Chart&#10;&#10;Description automatically generated">
            <a:extLst>
              <a:ext uri="{FF2B5EF4-FFF2-40B4-BE49-F238E27FC236}">
                <a16:creationId xmlns:a16="http://schemas.microsoft.com/office/drawing/2014/main" id="{CB99387E-993B-8321-B503-656D6AEE0285}"/>
              </a:ext>
            </a:extLst>
          </p:cNvPr>
          <p:cNvPicPr>
            <a:picLocks noChangeAspect="1"/>
          </p:cNvPicPr>
          <p:nvPr/>
        </p:nvPicPr>
        <p:blipFill>
          <a:blip r:embed="rId4"/>
          <a:stretch>
            <a:fillRect/>
          </a:stretch>
        </p:blipFill>
        <p:spPr>
          <a:xfrm>
            <a:off x="7254816" y="329241"/>
            <a:ext cx="4224067" cy="2748950"/>
          </a:xfrm>
          <a:prstGeom prst="rect">
            <a:avLst/>
          </a:prstGeom>
        </p:spPr>
      </p:pic>
    </p:spTree>
    <p:extLst>
      <p:ext uri="{BB962C8B-B14F-4D97-AF65-F5344CB8AC3E}">
        <p14:creationId xmlns:p14="http://schemas.microsoft.com/office/powerpoint/2010/main" val="273477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Pitch</a:t>
            </a:r>
            <a:r>
              <a:rPr lang="id-ID" sz="2800" dirty="0">
                <a:solidFill>
                  <a:srgbClr val="2F159A"/>
                </a:solidFill>
                <a:latin typeface="Arial"/>
                <a:cs typeface="Calibri Light"/>
              </a:rPr>
              <a:t> </a:t>
            </a:r>
            <a:r>
              <a:rPr lang="id-ID" sz="2800" dirty="0" err="1">
                <a:solidFill>
                  <a:srgbClr val="2F159A"/>
                </a:solidFill>
                <a:latin typeface="Arial"/>
                <a:cs typeface="Calibri Light"/>
              </a:rPr>
              <a:t>Training</a:t>
            </a:r>
            <a:r>
              <a:rPr lang="id-ID" sz="2800" dirty="0">
                <a:solidFill>
                  <a:srgbClr val="2F159A"/>
                </a:solidFill>
                <a:latin typeface="Arial"/>
                <a:cs typeface="Calibri Light"/>
              </a:rPr>
              <a:t> </a:t>
            </a:r>
            <a:r>
              <a:rPr lang="id-ID" sz="2800" dirty="0" err="1">
                <a:solidFill>
                  <a:srgbClr val="2F159A"/>
                </a:solidFill>
                <a:latin typeface="Arial"/>
                <a:cs typeface="Calibri Light"/>
              </a:rPr>
              <a:t>Dataset</a:t>
            </a:r>
          </a:p>
        </p:txBody>
      </p:sp>
      <p:sp>
        <p:nvSpPr>
          <p:cNvPr id="4" name="Slide Number Placeholder 3"/>
          <p:cNvSpPr>
            <a:spLocks noGrp="1"/>
          </p:cNvSpPr>
          <p:nvPr>
            <p:ph type="sldNum" sz="quarter" idx="12"/>
          </p:nvPr>
        </p:nvSpPr>
        <p:spPr/>
        <p:txBody>
          <a:bodyPr/>
          <a:lstStyle/>
          <a:p>
            <a:fld id="{E05D2077-89F6-432B-BE56-DF9F51AFF43C}" type="slidenum">
              <a:rPr lang="en-US" smtClean="0"/>
              <a:t>32</a:t>
            </a:fld>
            <a:endParaRPr lang="en-US"/>
          </a:p>
        </p:txBody>
      </p:sp>
      <p:pic>
        <p:nvPicPr>
          <p:cNvPr id="3" name="Picture 4" descr="Chart, histogram&#10;&#10;Description automatically generated">
            <a:extLst>
              <a:ext uri="{FF2B5EF4-FFF2-40B4-BE49-F238E27FC236}">
                <a16:creationId xmlns:a16="http://schemas.microsoft.com/office/drawing/2014/main" id="{6B643C25-9CDB-3491-2D4C-AC61794FBD2B}"/>
              </a:ext>
            </a:extLst>
          </p:cNvPr>
          <p:cNvPicPr>
            <a:picLocks noChangeAspect="1"/>
          </p:cNvPicPr>
          <p:nvPr/>
        </p:nvPicPr>
        <p:blipFill>
          <a:blip r:embed="rId2"/>
          <a:stretch>
            <a:fillRect/>
          </a:stretch>
        </p:blipFill>
        <p:spPr>
          <a:xfrm>
            <a:off x="7139797" y="473015"/>
            <a:ext cx="4224067" cy="2748950"/>
          </a:xfrm>
          <a:prstGeom prst="rect">
            <a:avLst/>
          </a:prstGeom>
        </p:spPr>
      </p:pic>
      <p:pic>
        <p:nvPicPr>
          <p:cNvPr id="5" name="Picture 5" descr="Chart&#10;&#10;Description automatically generated">
            <a:extLst>
              <a:ext uri="{FF2B5EF4-FFF2-40B4-BE49-F238E27FC236}">
                <a16:creationId xmlns:a16="http://schemas.microsoft.com/office/drawing/2014/main" id="{B807FD6C-91DE-8425-81F4-2DA9FCBD8F63}"/>
              </a:ext>
            </a:extLst>
          </p:cNvPr>
          <p:cNvPicPr>
            <a:picLocks noChangeAspect="1"/>
          </p:cNvPicPr>
          <p:nvPr/>
        </p:nvPicPr>
        <p:blipFill>
          <a:blip r:embed="rId3"/>
          <a:stretch>
            <a:fillRect/>
          </a:stretch>
        </p:blipFill>
        <p:spPr>
          <a:xfrm>
            <a:off x="7139796" y="3607279"/>
            <a:ext cx="4224067" cy="2748950"/>
          </a:xfrm>
          <a:prstGeom prst="rect">
            <a:avLst/>
          </a:prstGeom>
        </p:spPr>
      </p:pic>
      <p:pic>
        <p:nvPicPr>
          <p:cNvPr id="6" name="Picture 6" descr="Chart, histogram&#10;&#10;Description automatically generated">
            <a:extLst>
              <a:ext uri="{FF2B5EF4-FFF2-40B4-BE49-F238E27FC236}">
                <a16:creationId xmlns:a16="http://schemas.microsoft.com/office/drawing/2014/main" id="{236A24A1-C998-F633-6465-6A22DB34C4A9}"/>
              </a:ext>
            </a:extLst>
          </p:cNvPr>
          <p:cNvPicPr>
            <a:picLocks noChangeAspect="1"/>
          </p:cNvPicPr>
          <p:nvPr/>
        </p:nvPicPr>
        <p:blipFill>
          <a:blip r:embed="rId4"/>
          <a:stretch>
            <a:fillRect/>
          </a:stretch>
        </p:blipFill>
        <p:spPr>
          <a:xfrm>
            <a:off x="842514" y="2557732"/>
            <a:ext cx="4224067" cy="2748950"/>
          </a:xfrm>
          <a:prstGeom prst="rect">
            <a:avLst/>
          </a:prstGeom>
        </p:spPr>
      </p:pic>
    </p:spTree>
    <p:extLst>
      <p:ext uri="{BB962C8B-B14F-4D97-AF65-F5344CB8AC3E}">
        <p14:creationId xmlns:p14="http://schemas.microsoft.com/office/powerpoint/2010/main" val="609393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9" y="278861"/>
            <a:ext cx="10515600" cy="1325563"/>
          </a:xfrm>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Plunge</a:t>
            </a:r>
            <a:r>
              <a:rPr lang="id-ID" sz="2800" dirty="0">
                <a:solidFill>
                  <a:srgbClr val="2F159A"/>
                </a:solidFill>
                <a:latin typeface="Arial"/>
                <a:cs typeface="Calibri Light"/>
              </a:rPr>
              <a:t> </a:t>
            </a:r>
            <a:r>
              <a:rPr lang="id-ID" sz="2800" dirty="0" err="1">
                <a:solidFill>
                  <a:srgbClr val="2F159A"/>
                </a:solidFill>
                <a:latin typeface="Arial"/>
                <a:cs typeface="Calibri Light"/>
              </a:rPr>
              <a:t>Training</a:t>
            </a:r>
            <a:r>
              <a:rPr lang="id-ID" sz="2800" dirty="0">
                <a:solidFill>
                  <a:srgbClr val="2F159A"/>
                </a:solidFill>
                <a:latin typeface="Arial"/>
                <a:cs typeface="Calibri Light"/>
              </a:rPr>
              <a:t> </a:t>
            </a:r>
            <a:r>
              <a:rPr lang="id-ID" sz="2800" dirty="0" err="1">
                <a:solidFill>
                  <a:srgbClr val="2F159A"/>
                </a:solidFill>
                <a:latin typeface="Arial"/>
                <a:cs typeface="Calibri Light"/>
              </a:rPr>
              <a:t>Dataset</a:t>
            </a:r>
          </a:p>
        </p:txBody>
      </p:sp>
      <p:sp>
        <p:nvSpPr>
          <p:cNvPr id="4" name="Slide Number Placeholder 3"/>
          <p:cNvSpPr>
            <a:spLocks noGrp="1"/>
          </p:cNvSpPr>
          <p:nvPr>
            <p:ph type="sldNum" sz="quarter" idx="12"/>
          </p:nvPr>
        </p:nvSpPr>
        <p:spPr/>
        <p:txBody>
          <a:bodyPr/>
          <a:lstStyle/>
          <a:p>
            <a:fld id="{E05D2077-89F6-432B-BE56-DF9F51AFF43C}" type="slidenum">
              <a:rPr lang="en-US" smtClean="0"/>
              <a:t>33</a:t>
            </a:fld>
            <a:endParaRPr lang="en-US"/>
          </a:p>
        </p:txBody>
      </p:sp>
      <p:pic>
        <p:nvPicPr>
          <p:cNvPr id="3" name="Picture 4" descr="Chart, histogram&#10;&#10;Description automatically generated">
            <a:extLst>
              <a:ext uri="{FF2B5EF4-FFF2-40B4-BE49-F238E27FC236}">
                <a16:creationId xmlns:a16="http://schemas.microsoft.com/office/drawing/2014/main" id="{BB11DF6C-2A94-B47B-A41C-97F86A52F567}"/>
              </a:ext>
            </a:extLst>
          </p:cNvPr>
          <p:cNvPicPr>
            <a:picLocks noChangeAspect="1"/>
          </p:cNvPicPr>
          <p:nvPr/>
        </p:nvPicPr>
        <p:blipFill>
          <a:blip r:embed="rId2"/>
          <a:stretch>
            <a:fillRect/>
          </a:stretch>
        </p:blipFill>
        <p:spPr>
          <a:xfrm>
            <a:off x="7226060" y="501770"/>
            <a:ext cx="4224067" cy="2748950"/>
          </a:xfrm>
          <a:prstGeom prst="rect">
            <a:avLst/>
          </a:prstGeom>
        </p:spPr>
      </p:pic>
      <p:pic>
        <p:nvPicPr>
          <p:cNvPr id="5" name="Picture 5" descr="Chart, histogram&#10;&#10;Description automatically generated">
            <a:extLst>
              <a:ext uri="{FF2B5EF4-FFF2-40B4-BE49-F238E27FC236}">
                <a16:creationId xmlns:a16="http://schemas.microsoft.com/office/drawing/2014/main" id="{6F1D205D-4674-D738-1848-294299FBD133}"/>
              </a:ext>
            </a:extLst>
          </p:cNvPr>
          <p:cNvPicPr>
            <a:picLocks noChangeAspect="1"/>
          </p:cNvPicPr>
          <p:nvPr/>
        </p:nvPicPr>
        <p:blipFill>
          <a:blip r:embed="rId3"/>
          <a:stretch>
            <a:fillRect/>
          </a:stretch>
        </p:blipFill>
        <p:spPr>
          <a:xfrm>
            <a:off x="7226060" y="3506638"/>
            <a:ext cx="4224067" cy="2748950"/>
          </a:xfrm>
          <a:prstGeom prst="rect">
            <a:avLst/>
          </a:prstGeom>
        </p:spPr>
      </p:pic>
      <p:pic>
        <p:nvPicPr>
          <p:cNvPr id="6" name="Picture 6" descr="Chart, histogram&#10;&#10;Description automatically generated">
            <a:extLst>
              <a:ext uri="{FF2B5EF4-FFF2-40B4-BE49-F238E27FC236}">
                <a16:creationId xmlns:a16="http://schemas.microsoft.com/office/drawing/2014/main" id="{26E398E6-68FE-465E-7BCE-523C8F7233EF}"/>
              </a:ext>
            </a:extLst>
          </p:cNvPr>
          <p:cNvPicPr>
            <a:picLocks noChangeAspect="1"/>
          </p:cNvPicPr>
          <p:nvPr/>
        </p:nvPicPr>
        <p:blipFill>
          <a:blip r:embed="rId4"/>
          <a:stretch>
            <a:fillRect/>
          </a:stretch>
        </p:blipFill>
        <p:spPr>
          <a:xfrm>
            <a:off x="943155" y="2255807"/>
            <a:ext cx="4224067" cy="2748950"/>
          </a:xfrm>
          <a:prstGeom prst="rect">
            <a:avLst/>
          </a:prstGeom>
        </p:spPr>
      </p:pic>
    </p:spTree>
    <p:extLst>
      <p:ext uri="{BB962C8B-B14F-4D97-AF65-F5344CB8AC3E}">
        <p14:creationId xmlns:p14="http://schemas.microsoft.com/office/powerpoint/2010/main" val="1090421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9" y="278861"/>
            <a:ext cx="10515600" cy="1325563"/>
          </a:xfrm>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a:solidFill>
                  <a:srgbClr val="2F159A"/>
                </a:solidFill>
                <a:latin typeface="Arial"/>
                <a:cs typeface="Calibri Light"/>
              </a:rPr>
              <a:t>POD </a:t>
            </a:r>
            <a:r>
              <a:rPr lang="id-ID" sz="2800" dirty="0" err="1">
                <a:solidFill>
                  <a:srgbClr val="2F159A"/>
                </a:solidFill>
                <a:latin typeface="Arial"/>
                <a:cs typeface="Calibri Light"/>
              </a:rPr>
              <a:t>Coefficients</a:t>
            </a:r>
            <a:r>
              <a:rPr lang="id-ID" sz="2800" dirty="0">
                <a:solidFill>
                  <a:srgbClr val="2F159A"/>
                </a:solidFill>
                <a:latin typeface="Arial"/>
                <a:cs typeface="Calibri Light"/>
              </a:rPr>
              <a:t> </a:t>
            </a:r>
            <a:r>
              <a:rPr lang="id-ID" sz="2800" dirty="0" err="1">
                <a:solidFill>
                  <a:srgbClr val="2F159A"/>
                </a:solidFill>
                <a:latin typeface="Arial"/>
                <a:cs typeface="Calibri Light"/>
              </a:rPr>
              <a:t>at</a:t>
            </a:r>
            <a:r>
              <a:rPr lang="id-ID" sz="2800" dirty="0">
                <a:solidFill>
                  <a:srgbClr val="2F159A"/>
                </a:solidFill>
                <a:latin typeface="Arial"/>
                <a:cs typeface="Calibri Light"/>
              </a:rPr>
              <a:t> K=40</a:t>
            </a:r>
          </a:p>
        </p:txBody>
      </p:sp>
      <p:sp>
        <p:nvSpPr>
          <p:cNvPr id="4" name="Slide Number Placeholder 3"/>
          <p:cNvSpPr>
            <a:spLocks noGrp="1"/>
          </p:cNvSpPr>
          <p:nvPr>
            <p:ph type="sldNum" sz="quarter" idx="12"/>
          </p:nvPr>
        </p:nvSpPr>
        <p:spPr/>
        <p:txBody>
          <a:bodyPr/>
          <a:lstStyle/>
          <a:p>
            <a:fld id="{E05D2077-89F6-432B-BE56-DF9F51AFF43C}" type="slidenum">
              <a:rPr lang="en-US" smtClean="0"/>
              <a:t>34</a:t>
            </a:fld>
            <a:endParaRPr lang="en-US"/>
          </a:p>
        </p:txBody>
      </p:sp>
      <p:pic>
        <p:nvPicPr>
          <p:cNvPr id="7" name="Picture 7" descr="Chart&#10;&#10;Description automatically generated">
            <a:extLst>
              <a:ext uri="{FF2B5EF4-FFF2-40B4-BE49-F238E27FC236}">
                <a16:creationId xmlns:a16="http://schemas.microsoft.com/office/drawing/2014/main" id="{5D0DDE51-AA01-C3B3-AB44-FABBBD10D0E5}"/>
              </a:ext>
            </a:extLst>
          </p:cNvPr>
          <p:cNvPicPr>
            <a:picLocks noChangeAspect="1"/>
          </p:cNvPicPr>
          <p:nvPr/>
        </p:nvPicPr>
        <p:blipFill>
          <a:blip r:embed="rId2"/>
          <a:stretch>
            <a:fillRect/>
          </a:stretch>
        </p:blipFill>
        <p:spPr>
          <a:xfrm>
            <a:off x="7182929" y="271732"/>
            <a:ext cx="4583501" cy="3209025"/>
          </a:xfrm>
          <a:prstGeom prst="rect">
            <a:avLst/>
          </a:prstGeom>
        </p:spPr>
      </p:pic>
      <p:pic>
        <p:nvPicPr>
          <p:cNvPr id="8" name="Picture 8" descr="Chart&#10;&#10;Description automatically generated">
            <a:extLst>
              <a:ext uri="{FF2B5EF4-FFF2-40B4-BE49-F238E27FC236}">
                <a16:creationId xmlns:a16="http://schemas.microsoft.com/office/drawing/2014/main" id="{25339B69-56D0-9738-A0CE-9E08670BC717}"/>
              </a:ext>
            </a:extLst>
          </p:cNvPr>
          <p:cNvPicPr>
            <a:picLocks noChangeAspect="1"/>
          </p:cNvPicPr>
          <p:nvPr/>
        </p:nvPicPr>
        <p:blipFill>
          <a:blip r:embed="rId3"/>
          <a:stretch>
            <a:fillRect/>
          </a:stretch>
        </p:blipFill>
        <p:spPr>
          <a:xfrm>
            <a:off x="7182929" y="3477883"/>
            <a:ext cx="4583500" cy="3209025"/>
          </a:xfrm>
          <a:prstGeom prst="rect">
            <a:avLst/>
          </a:prstGeom>
        </p:spPr>
      </p:pic>
      <p:pic>
        <p:nvPicPr>
          <p:cNvPr id="9" name="Picture 9" descr="Chart&#10;&#10;Description automatically generated">
            <a:extLst>
              <a:ext uri="{FF2B5EF4-FFF2-40B4-BE49-F238E27FC236}">
                <a16:creationId xmlns:a16="http://schemas.microsoft.com/office/drawing/2014/main" id="{CB37468C-C919-3011-514F-92448BBE1889}"/>
              </a:ext>
            </a:extLst>
          </p:cNvPr>
          <p:cNvPicPr>
            <a:picLocks noChangeAspect="1"/>
          </p:cNvPicPr>
          <p:nvPr/>
        </p:nvPicPr>
        <p:blipFill>
          <a:blip r:embed="rId4"/>
          <a:stretch>
            <a:fillRect/>
          </a:stretch>
        </p:blipFill>
        <p:spPr>
          <a:xfrm>
            <a:off x="1158815" y="2227053"/>
            <a:ext cx="4583499" cy="3209025"/>
          </a:xfrm>
          <a:prstGeom prst="rect">
            <a:avLst/>
          </a:prstGeom>
        </p:spPr>
      </p:pic>
    </p:spTree>
    <p:extLst>
      <p:ext uri="{BB962C8B-B14F-4D97-AF65-F5344CB8AC3E}">
        <p14:creationId xmlns:p14="http://schemas.microsoft.com/office/powerpoint/2010/main" val="490779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9" y="278861"/>
            <a:ext cx="10515600" cy="1325563"/>
          </a:xfrm>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a:solidFill>
                  <a:srgbClr val="2F159A"/>
                </a:solidFill>
                <a:latin typeface="Arial"/>
                <a:cs typeface="Calibri Light"/>
              </a:rPr>
              <a:t>POD </a:t>
            </a:r>
            <a:r>
              <a:rPr lang="id-ID" sz="2800" dirty="0" err="1">
                <a:solidFill>
                  <a:srgbClr val="2F159A"/>
                </a:solidFill>
                <a:latin typeface="Arial"/>
                <a:cs typeface="Calibri Light"/>
              </a:rPr>
              <a:t>Coefficients</a:t>
            </a:r>
            <a:r>
              <a:rPr lang="id-ID" sz="2800" dirty="0">
                <a:solidFill>
                  <a:srgbClr val="2F159A"/>
                </a:solidFill>
                <a:latin typeface="Arial"/>
                <a:cs typeface="Calibri Light"/>
              </a:rPr>
              <a:t> </a:t>
            </a:r>
            <a:r>
              <a:rPr lang="id-ID" sz="2800" dirty="0" err="1">
                <a:solidFill>
                  <a:srgbClr val="2F159A"/>
                </a:solidFill>
                <a:latin typeface="Arial"/>
                <a:cs typeface="Calibri Light"/>
              </a:rPr>
              <a:t>at</a:t>
            </a:r>
            <a:r>
              <a:rPr lang="id-ID" sz="2800" dirty="0">
                <a:solidFill>
                  <a:srgbClr val="2F159A"/>
                </a:solidFill>
                <a:latin typeface="Arial"/>
                <a:cs typeface="Calibri Light"/>
              </a:rPr>
              <a:t> K=40</a:t>
            </a:r>
          </a:p>
        </p:txBody>
      </p:sp>
      <p:sp>
        <p:nvSpPr>
          <p:cNvPr id="4" name="Slide Number Placeholder 3"/>
          <p:cNvSpPr>
            <a:spLocks noGrp="1"/>
          </p:cNvSpPr>
          <p:nvPr>
            <p:ph type="sldNum" sz="quarter" idx="12"/>
          </p:nvPr>
        </p:nvSpPr>
        <p:spPr/>
        <p:txBody>
          <a:bodyPr/>
          <a:lstStyle/>
          <a:p>
            <a:fld id="{E05D2077-89F6-432B-BE56-DF9F51AFF43C}" type="slidenum">
              <a:rPr lang="en-US" smtClean="0"/>
              <a:t>35</a:t>
            </a:fld>
            <a:endParaRPr lang="en-US"/>
          </a:p>
        </p:txBody>
      </p:sp>
      <p:pic>
        <p:nvPicPr>
          <p:cNvPr id="3" name="Picture 4" descr="Chart, line chart&#10;&#10;Description automatically generated">
            <a:extLst>
              <a:ext uri="{FF2B5EF4-FFF2-40B4-BE49-F238E27FC236}">
                <a16:creationId xmlns:a16="http://schemas.microsoft.com/office/drawing/2014/main" id="{D0D12EF6-6F45-9A73-908B-F0AA42B295B7}"/>
              </a:ext>
            </a:extLst>
          </p:cNvPr>
          <p:cNvPicPr>
            <a:picLocks noChangeAspect="1"/>
          </p:cNvPicPr>
          <p:nvPr/>
        </p:nvPicPr>
        <p:blipFill>
          <a:blip r:embed="rId2"/>
          <a:stretch>
            <a:fillRect/>
          </a:stretch>
        </p:blipFill>
        <p:spPr>
          <a:xfrm>
            <a:off x="7096664" y="228600"/>
            <a:ext cx="4583501" cy="3209026"/>
          </a:xfrm>
          <a:prstGeom prst="rect">
            <a:avLst/>
          </a:prstGeom>
        </p:spPr>
      </p:pic>
      <p:pic>
        <p:nvPicPr>
          <p:cNvPr id="5" name="Picture 5" descr="Chart&#10;&#10;Description automatically generated">
            <a:extLst>
              <a:ext uri="{FF2B5EF4-FFF2-40B4-BE49-F238E27FC236}">
                <a16:creationId xmlns:a16="http://schemas.microsoft.com/office/drawing/2014/main" id="{A7825865-954D-9327-78E1-24BF2C9DEBFB}"/>
              </a:ext>
            </a:extLst>
          </p:cNvPr>
          <p:cNvPicPr>
            <a:picLocks noChangeAspect="1"/>
          </p:cNvPicPr>
          <p:nvPr/>
        </p:nvPicPr>
        <p:blipFill>
          <a:blip r:embed="rId3"/>
          <a:stretch>
            <a:fillRect/>
          </a:stretch>
        </p:blipFill>
        <p:spPr>
          <a:xfrm>
            <a:off x="7096664" y="3434751"/>
            <a:ext cx="4583501" cy="3209026"/>
          </a:xfrm>
          <a:prstGeom prst="rect">
            <a:avLst/>
          </a:prstGeom>
        </p:spPr>
      </p:pic>
      <p:pic>
        <p:nvPicPr>
          <p:cNvPr id="6" name="Picture 6" descr="Chart, histogram&#10;&#10;Description automatically generated">
            <a:extLst>
              <a:ext uri="{FF2B5EF4-FFF2-40B4-BE49-F238E27FC236}">
                <a16:creationId xmlns:a16="http://schemas.microsoft.com/office/drawing/2014/main" id="{BD113306-F9D3-F019-731B-A96C1020B137}"/>
              </a:ext>
            </a:extLst>
          </p:cNvPr>
          <p:cNvPicPr>
            <a:picLocks noChangeAspect="1"/>
          </p:cNvPicPr>
          <p:nvPr/>
        </p:nvPicPr>
        <p:blipFill>
          <a:blip r:embed="rId4"/>
          <a:stretch>
            <a:fillRect/>
          </a:stretch>
        </p:blipFill>
        <p:spPr>
          <a:xfrm>
            <a:off x="1345721" y="2040147"/>
            <a:ext cx="4583501" cy="3209026"/>
          </a:xfrm>
          <a:prstGeom prst="rect">
            <a:avLst/>
          </a:prstGeom>
        </p:spPr>
      </p:pic>
    </p:spTree>
    <p:extLst>
      <p:ext uri="{BB962C8B-B14F-4D97-AF65-F5344CB8AC3E}">
        <p14:creationId xmlns:p14="http://schemas.microsoft.com/office/powerpoint/2010/main" val="1231208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9" y="278861"/>
            <a:ext cx="10515600" cy="1325563"/>
          </a:xfrm>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a:solidFill>
                  <a:srgbClr val="2F159A"/>
                </a:solidFill>
                <a:latin typeface="Arial"/>
                <a:cs typeface="Calibri Light"/>
              </a:rPr>
              <a:t>POD </a:t>
            </a:r>
            <a:r>
              <a:rPr lang="id-ID" sz="2800" dirty="0" err="1">
                <a:solidFill>
                  <a:srgbClr val="2F159A"/>
                </a:solidFill>
                <a:latin typeface="Arial"/>
                <a:cs typeface="Calibri Light"/>
              </a:rPr>
              <a:t>Coefficients</a:t>
            </a:r>
            <a:r>
              <a:rPr lang="id-ID" sz="2800" dirty="0">
                <a:solidFill>
                  <a:srgbClr val="2F159A"/>
                </a:solidFill>
                <a:latin typeface="Arial"/>
                <a:cs typeface="Calibri Light"/>
              </a:rPr>
              <a:t> </a:t>
            </a:r>
            <a:r>
              <a:rPr lang="id-ID" sz="2800" dirty="0" err="1">
                <a:solidFill>
                  <a:srgbClr val="2F159A"/>
                </a:solidFill>
                <a:latin typeface="Arial"/>
                <a:cs typeface="Calibri Light"/>
              </a:rPr>
              <a:t>at</a:t>
            </a:r>
            <a:r>
              <a:rPr lang="id-ID" sz="2800" dirty="0">
                <a:solidFill>
                  <a:srgbClr val="2F159A"/>
                </a:solidFill>
                <a:latin typeface="Arial"/>
                <a:cs typeface="Calibri Light"/>
              </a:rPr>
              <a:t> K=40</a:t>
            </a:r>
          </a:p>
        </p:txBody>
      </p:sp>
      <p:sp>
        <p:nvSpPr>
          <p:cNvPr id="4" name="Slide Number Placeholder 3"/>
          <p:cNvSpPr>
            <a:spLocks noGrp="1"/>
          </p:cNvSpPr>
          <p:nvPr>
            <p:ph type="sldNum" sz="quarter" idx="12"/>
          </p:nvPr>
        </p:nvSpPr>
        <p:spPr/>
        <p:txBody>
          <a:bodyPr/>
          <a:lstStyle/>
          <a:p>
            <a:fld id="{E05D2077-89F6-432B-BE56-DF9F51AFF43C}" type="slidenum">
              <a:rPr lang="en-US" smtClean="0"/>
              <a:t>36</a:t>
            </a:fld>
            <a:endParaRPr lang="en-US"/>
          </a:p>
        </p:txBody>
      </p:sp>
      <p:pic>
        <p:nvPicPr>
          <p:cNvPr id="3" name="Picture 4" descr="Chart&#10;&#10;Description automatically generated">
            <a:extLst>
              <a:ext uri="{FF2B5EF4-FFF2-40B4-BE49-F238E27FC236}">
                <a16:creationId xmlns:a16="http://schemas.microsoft.com/office/drawing/2014/main" id="{3C7660EC-9A2B-A498-2D0E-8690B4799FD6}"/>
              </a:ext>
            </a:extLst>
          </p:cNvPr>
          <p:cNvPicPr>
            <a:picLocks noChangeAspect="1"/>
          </p:cNvPicPr>
          <p:nvPr/>
        </p:nvPicPr>
        <p:blipFill>
          <a:blip r:embed="rId2"/>
          <a:stretch>
            <a:fillRect/>
          </a:stretch>
        </p:blipFill>
        <p:spPr>
          <a:xfrm>
            <a:off x="1848928" y="2011392"/>
            <a:ext cx="4583501" cy="3209026"/>
          </a:xfrm>
          <a:prstGeom prst="rect">
            <a:avLst/>
          </a:prstGeom>
        </p:spPr>
      </p:pic>
      <p:pic>
        <p:nvPicPr>
          <p:cNvPr id="5" name="Picture 5" descr="Chart, histogram&#10;&#10;Description automatically generated">
            <a:extLst>
              <a:ext uri="{FF2B5EF4-FFF2-40B4-BE49-F238E27FC236}">
                <a16:creationId xmlns:a16="http://schemas.microsoft.com/office/drawing/2014/main" id="{052E71FC-C02F-62D4-EAED-6646F1BCDBD0}"/>
              </a:ext>
            </a:extLst>
          </p:cNvPr>
          <p:cNvPicPr>
            <a:picLocks noChangeAspect="1"/>
          </p:cNvPicPr>
          <p:nvPr/>
        </p:nvPicPr>
        <p:blipFill>
          <a:blip r:embed="rId3"/>
          <a:stretch>
            <a:fillRect/>
          </a:stretch>
        </p:blipFill>
        <p:spPr>
          <a:xfrm>
            <a:off x="7297947" y="228600"/>
            <a:ext cx="4583501" cy="3209026"/>
          </a:xfrm>
          <a:prstGeom prst="rect">
            <a:avLst/>
          </a:prstGeom>
        </p:spPr>
      </p:pic>
      <p:pic>
        <p:nvPicPr>
          <p:cNvPr id="6" name="Picture 6" descr="Chart, histogram&#10;&#10;Description automatically generated">
            <a:extLst>
              <a:ext uri="{FF2B5EF4-FFF2-40B4-BE49-F238E27FC236}">
                <a16:creationId xmlns:a16="http://schemas.microsoft.com/office/drawing/2014/main" id="{5B1F3603-CB0E-6882-4264-CCAE2A17F47B}"/>
              </a:ext>
            </a:extLst>
          </p:cNvPr>
          <p:cNvPicPr>
            <a:picLocks noChangeAspect="1"/>
          </p:cNvPicPr>
          <p:nvPr/>
        </p:nvPicPr>
        <p:blipFill>
          <a:blip r:embed="rId4"/>
          <a:stretch>
            <a:fillRect/>
          </a:stretch>
        </p:blipFill>
        <p:spPr>
          <a:xfrm>
            <a:off x="7297947" y="3434751"/>
            <a:ext cx="4583501" cy="3209026"/>
          </a:xfrm>
          <a:prstGeom prst="rect">
            <a:avLst/>
          </a:prstGeom>
        </p:spPr>
      </p:pic>
    </p:spTree>
    <p:extLst>
      <p:ext uri="{BB962C8B-B14F-4D97-AF65-F5344CB8AC3E}">
        <p14:creationId xmlns:p14="http://schemas.microsoft.com/office/powerpoint/2010/main" val="1299900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9" y="278861"/>
            <a:ext cx="10515600" cy="1325563"/>
          </a:xfrm>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a:solidFill>
                  <a:srgbClr val="2F159A"/>
                </a:solidFill>
                <a:latin typeface="Arial"/>
                <a:cs typeface="Calibri Light"/>
              </a:rPr>
              <a:t>POD </a:t>
            </a:r>
            <a:r>
              <a:rPr lang="id-ID" sz="2800" dirty="0" err="1">
                <a:solidFill>
                  <a:srgbClr val="2F159A"/>
                </a:solidFill>
                <a:latin typeface="Arial"/>
                <a:cs typeface="Calibri Light"/>
              </a:rPr>
              <a:t>Coefficients</a:t>
            </a:r>
            <a:r>
              <a:rPr lang="id-ID" sz="2800" dirty="0">
                <a:solidFill>
                  <a:srgbClr val="2F159A"/>
                </a:solidFill>
                <a:latin typeface="Arial"/>
                <a:cs typeface="Calibri Light"/>
              </a:rPr>
              <a:t> </a:t>
            </a:r>
            <a:r>
              <a:rPr lang="id-ID" sz="2800" dirty="0" err="1">
                <a:solidFill>
                  <a:srgbClr val="2F159A"/>
                </a:solidFill>
                <a:latin typeface="Arial"/>
                <a:cs typeface="Calibri Light"/>
              </a:rPr>
              <a:t>at</a:t>
            </a:r>
            <a:r>
              <a:rPr lang="id-ID" sz="2800" dirty="0">
                <a:solidFill>
                  <a:srgbClr val="2F159A"/>
                </a:solidFill>
                <a:latin typeface="Arial"/>
                <a:cs typeface="Calibri Light"/>
              </a:rPr>
              <a:t> K=40</a:t>
            </a:r>
          </a:p>
        </p:txBody>
      </p:sp>
      <p:sp>
        <p:nvSpPr>
          <p:cNvPr id="4" name="Slide Number Placeholder 3"/>
          <p:cNvSpPr>
            <a:spLocks noGrp="1"/>
          </p:cNvSpPr>
          <p:nvPr>
            <p:ph type="sldNum" sz="quarter" idx="12"/>
          </p:nvPr>
        </p:nvSpPr>
        <p:spPr/>
        <p:txBody>
          <a:bodyPr/>
          <a:lstStyle/>
          <a:p>
            <a:fld id="{E05D2077-89F6-432B-BE56-DF9F51AFF43C}" type="slidenum">
              <a:rPr lang="en-US" smtClean="0"/>
              <a:t>37</a:t>
            </a:fld>
            <a:endParaRPr lang="en-US"/>
          </a:p>
        </p:txBody>
      </p:sp>
      <p:pic>
        <p:nvPicPr>
          <p:cNvPr id="3" name="Picture 4" descr="Chart&#10;&#10;Description automatically generated">
            <a:extLst>
              <a:ext uri="{FF2B5EF4-FFF2-40B4-BE49-F238E27FC236}">
                <a16:creationId xmlns:a16="http://schemas.microsoft.com/office/drawing/2014/main" id="{3DB1584B-4316-6D45-89AC-DF1E93692867}"/>
              </a:ext>
            </a:extLst>
          </p:cNvPr>
          <p:cNvPicPr>
            <a:picLocks noChangeAspect="1"/>
          </p:cNvPicPr>
          <p:nvPr/>
        </p:nvPicPr>
        <p:blipFill>
          <a:blip r:embed="rId2"/>
          <a:stretch>
            <a:fillRect/>
          </a:stretch>
        </p:blipFill>
        <p:spPr>
          <a:xfrm>
            <a:off x="7154174" y="228599"/>
            <a:ext cx="4583501" cy="3209026"/>
          </a:xfrm>
          <a:prstGeom prst="rect">
            <a:avLst/>
          </a:prstGeom>
        </p:spPr>
      </p:pic>
      <p:pic>
        <p:nvPicPr>
          <p:cNvPr id="5" name="Picture 5" descr="Chart, line chart, histogram&#10;&#10;Description automatically generated">
            <a:extLst>
              <a:ext uri="{FF2B5EF4-FFF2-40B4-BE49-F238E27FC236}">
                <a16:creationId xmlns:a16="http://schemas.microsoft.com/office/drawing/2014/main" id="{5D0677E5-6989-892B-3475-25CFE29FB157}"/>
              </a:ext>
            </a:extLst>
          </p:cNvPr>
          <p:cNvPicPr>
            <a:picLocks noChangeAspect="1"/>
          </p:cNvPicPr>
          <p:nvPr/>
        </p:nvPicPr>
        <p:blipFill>
          <a:blip r:embed="rId3"/>
          <a:stretch>
            <a:fillRect/>
          </a:stretch>
        </p:blipFill>
        <p:spPr>
          <a:xfrm>
            <a:off x="7154174" y="3521015"/>
            <a:ext cx="4583501" cy="3209026"/>
          </a:xfrm>
          <a:prstGeom prst="rect">
            <a:avLst/>
          </a:prstGeom>
        </p:spPr>
      </p:pic>
      <p:pic>
        <p:nvPicPr>
          <p:cNvPr id="6" name="Picture 6" descr="Chart, histogram&#10;&#10;Description automatically generated">
            <a:extLst>
              <a:ext uri="{FF2B5EF4-FFF2-40B4-BE49-F238E27FC236}">
                <a16:creationId xmlns:a16="http://schemas.microsoft.com/office/drawing/2014/main" id="{94B71CE0-257F-2966-481B-989935BF3CE8}"/>
              </a:ext>
            </a:extLst>
          </p:cNvPr>
          <p:cNvPicPr>
            <a:picLocks noChangeAspect="1"/>
          </p:cNvPicPr>
          <p:nvPr/>
        </p:nvPicPr>
        <p:blipFill>
          <a:blip r:embed="rId4"/>
          <a:stretch>
            <a:fillRect/>
          </a:stretch>
        </p:blipFill>
        <p:spPr>
          <a:xfrm>
            <a:off x="957532" y="2155166"/>
            <a:ext cx="4583501" cy="3209026"/>
          </a:xfrm>
          <a:prstGeom prst="rect">
            <a:avLst/>
          </a:prstGeom>
        </p:spPr>
      </p:pic>
    </p:spTree>
    <p:extLst>
      <p:ext uri="{BB962C8B-B14F-4D97-AF65-F5344CB8AC3E}">
        <p14:creationId xmlns:p14="http://schemas.microsoft.com/office/powerpoint/2010/main" val="552402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9" y="278861"/>
            <a:ext cx="10515600" cy="1325563"/>
          </a:xfrm>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Multiplier</a:t>
            </a:r>
            <a:endParaRPr lang="id-ID" sz="2800">
              <a:solidFill>
                <a:srgbClr val="2F159A"/>
              </a:solidFill>
              <a:latin typeface="Arial"/>
              <a:cs typeface="Calibri Light"/>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38</a:t>
            </a:fld>
            <a:endParaRPr lang="en-US"/>
          </a:p>
        </p:txBody>
      </p:sp>
      <p:pic>
        <p:nvPicPr>
          <p:cNvPr id="8" name="Picture 13" descr="Chart, surface chart&#10;&#10;Description automatically generated">
            <a:extLst>
              <a:ext uri="{FF2B5EF4-FFF2-40B4-BE49-F238E27FC236}">
                <a16:creationId xmlns:a16="http://schemas.microsoft.com/office/drawing/2014/main" id="{618A9ED4-B0D2-0042-FFA7-450054773145}"/>
              </a:ext>
            </a:extLst>
          </p:cNvPr>
          <p:cNvPicPr>
            <a:picLocks noChangeAspect="1"/>
          </p:cNvPicPr>
          <p:nvPr/>
        </p:nvPicPr>
        <p:blipFill>
          <a:blip r:embed="rId2"/>
          <a:stretch>
            <a:fillRect/>
          </a:stretch>
        </p:blipFill>
        <p:spPr>
          <a:xfrm>
            <a:off x="409180" y="2076456"/>
            <a:ext cx="5287993" cy="3197395"/>
          </a:xfrm>
          <a:prstGeom prst="rect">
            <a:avLst/>
          </a:prstGeom>
        </p:spPr>
      </p:pic>
      <p:pic>
        <p:nvPicPr>
          <p:cNvPr id="10" name="Picture 14" descr="Chart, surface chart&#10;&#10;Description automatically generated">
            <a:extLst>
              <a:ext uri="{FF2B5EF4-FFF2-40B4-BE49-F238E27FC236}">
                <a16:creationId xmlns:a16="http://schemas.microsoft.com/office/drawing/2014/main" id="{2A85584C-3A89-8D15-0755-733CA7C5527F}"/>
              </a:ext>
            </a:extLst>
          </p:cNvPr>
          <p:cNvPicPr>
            <a:picLocks noChangeAspect="1"/>
          </p:cNvPicPr>
          <p:nvPr/>
        </p:nvPicPr>
        <p:blipFill>
          <a:blip r:embed="rId3"/>
          <a:stretch>
            <a:fillRect/>
          </a:stretch>
        </p:blipFill>
        <p:spPr>
          <a:xfrm>
            <a:off x="6683638" y="2083018"/>
            <a:ext cx="5118268" cy="2963435"/>
          </a:xfrm>
          <a:prstGeom prst="rect">
            <a:avLst/>
          </a:prstGeom>
        </p:spPr>
      </p:pic>
    </p:spTree>
    <p:extLst>
      <p:ext uri="{BB962C8B-B14F-4D97-AF65-F5344CB8AC3E}">
        <p14:creationId xmlns:p14="http://schemas.microsoft.com/office/powerpoint/2010/main" val="1310338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9" y="278861"/>
            <a:ext cx="10515600" cy="1325563"/>
          </a:xfrm>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Multiplier</a:t>
            </a:r>
            <a:endParaRPr lang="id-ID" sz="2800">
              <a:solidFill>
                <a:srgbClr val="2F159A"/>
              </a:solidFill>
              <a:latin typeface="Arial"/>
              <a:cs typeface="Calibri Light"/>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39</a:t>
            </a:fld>
            <a:endParaRPr lang="en-US"/>
          </a:p>
        </p:txBody>
      </p:sp>
      <p:pic>
        <p:nvPicPr>
          <p:cNvPr id="5" name="Picture 12" descr="Chart, surface chart&#10;&#10;Description automatically generated">
            <a:extLst>
              <a:ext uri="{FF2B5EF4-FFF2-40B4-BE49-F238E27FC236}">
                <a16:creationId xmlns:a16="http://schemas.microsoft.com/office/drawing/2014/main" id="{009C7395-E2CE-F8C6-BE88-EDA7277572C3}"/>
              </a:ext>
            </a:extLst>
          </p:cNvPr>
          <p:cNvPicPr>
            <a:picLocks noChangeAspect="1"/>
          </p:cNvPicPr>
          <p:nvPr/>
        </p:nvPicPr>
        <p:blipFill>
          <a:blip r:embed="rId2"/>
          <a:stretch>
            <a:fillRect/>
          </a:stretch>
        </p:blipFill>
        <p:spPr>
          <a:xfrm>
            <a:off x="6100383" y="1718400"/>
            <a:ext cx="5287993" cy="3241922"/>
          </a:xfrm>
          <a:prstGeom prst="rect">
            <a:avLst/>
          </a:prstGeom>
        </p:spPr>
      </p:pic>
      <p:pic>
        <p:nvPicPr>
          <p:cNvPr id="6" name="Picture 6" descr="Chart, surface chart&#10;&#10;Description automatically generated">
            <a:extLst>
              <a:ext uri="{FF2B5EF4-FFF2-40B4-BE49-F238E27FC236}">
                <a16:creationId xmlns:a16="http://schemas.microsoft.com/office/drawing/2014/main" id="{4B255D75-4F1F-6D95-AE07-5F14E6F853CC}"/>
              </a:ext>
            </a:extLst>
          </p:cNvPr>
          <p:cNvPicPr>
            <a:picLocks noChangeAspect="1"/>
          </p:cNvPicPr>
          <p:nvPr/>
        </p:nvPicPr>
        <p:blipFill>
          <a:blip r:embed="rId3"/>
          <a:stretch>
            <a:fillRect/>
          </a:stretch>
        </p:blipFill>
        <p:spPr>
          <a:xfrm>
            <a:off x="598098" y="1776588"/>
            <a:ext cx="5316747" cy="3304822"/>
          </a:xfrm>
          <a:prstGeom prst="rect">
            <a:avLst/>
          </a:prstGeom>
        </p:spPr>
      </p:pic>
    </p:spTree>
    <p:extLst>
      <p:ext uri="{BB962C8B-B14F-4D97-AF65-F5344CB8AC3E}">
        <p14:creationId xmlns:p14="http://schemas.microsoft.com/office/powerpoint/2010/main" val="3109993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C4641B5-604F-402D-B5ED-2BF216D921B4}"/>
              </a:ext>
            </a:extLst>
          </p:cNvPr>
          <p:cNvSpPr txBox="1"/>
          <p:nvPr/>
        </p:nvSpPr>
        <p:spPr>
          <a:xfrm>
            <a:off x="2561392" y="1054572"/>
            <a:ext cx="1355784" cy="369332"/>
          </a:xfrm>
          <a:prstGeom prst="rect">
            <a:avLst/>
          </a:prstGeom>
          <a:noFill/>
          <a:ln w="19050">
            <a:solidFill>
              <a:schemeClr val="tx1"/>
            </a:solidFill>
          </a:ln>
        </p:spPr>
        <p:txBody>
          <a:bodyPr wrap="square" lIns="91440" tIns="45720" rIns="91440" bIns="45720" rtlCol="0" anchor="t">
            <a:spAutoFit/>
          </a:bodyPr>
          <a:lstStyle/>
          <a:p>
            <a:pPr algn="ctr"/>
            <a:r>
              <a:rPr lang="en-US" b="1">
                <a:solidFill>
                  <a:srgbClr val="2F159A"/>
                </a:solidFill>
                <a:latin typeface="Arial"/>
                <a:cs typeface="Arial"/>
              </a:rPr>
              <a:t>Purposes</a:t>
            </a:r>
            <a:endParaRPr lang="en-US" b="1">
              <a:solidFill>
                <a:srgbClr val="2F159A"/>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21F468C-C4E8-4A01-8032-F2B3688AF3C8}"/>
              </a:ext>
            </a:extLst>
          </p:cNvPr>
          <p:cNvSpPr txBox="1"/>
          <p:nvPr/>
        </p:nvSpPr>
        <p:spPr>
          <a:xfrm>
            <a:off x="7954820" y="1073021"/>
            <a:ext cx="2331720" cy="369332"/>
          </a:xfrm>
          <a:prstGeom prst="rect">
            <a:avLst/>
          </a:prstGeom>
          <a:noFill/>
          <a:ln w="19050">
            <a:solidFill>
              <a:schemeClr val="tx1"/>
            </a:solidFill>
          </a:ln>
        </p:spPr>
        <p:txBody>
          <a:bodyPr wrap="square" lIns="91440" tIns="45720" rIns="91440" bIns="45720" rtlCol="0" anchor="t">
            <a:spAutoFit/>
          </a:bodyPr>
          <a:lstStyle/>
          <a:p>
            <a:pPr algn="ctr"/>
            <a:r>
              <a:rPr lang="en-US" b="1">
                <a:solidFill>
                  <a:srgbClr val="2F159A"/>
                </a:solidFill>
                <a:latin typeface="Arial"/>
                <a:cs typeface="Arial"/>
              </a:rPr>
              <a:t>Scopes</a:t>
            </a:r>
          </a:p>
        </p:txBody>
      </p:sp>
      <p:cxnSp>
        <p:nvCxnSpPr>
          <p:cNvPr id="17" name="Straight Connector 16">
            <a:extLst>
              <a:ext uri="{FF2B5EF4-FFF2-40B4-BE49-F238E27FC236}">
                <a16:creationId xmlns:a16="http://schemas.microsoft.com/office/drawing/2014/main" id="{344A6B4B-BB1E-45B1-9534-DF2D7BA45A59}"/>
              </a:ext>
            </a:extLst>
          </p:cNvPr>
          <p:cNvCxnSpPr>
            <a:cxnSpLocks/>
          </p:cNvCxnSpPr>
          <p:nvPr/>
        </p:nvCxnSpPr>
        <p:spPr>
          <a:xfrm>
            <a:off x="6051686" y="1073021"/>
            <a:ext cx="0" cy="4935894"/>
          </a:xfrm>
          <a:prstGeom prst="line">
            <a:avLst/>
          </a:prstGeom>
          <a:ln w="28575">
            <a:solidFill>
              <a:srgbClr val="2F159A"/>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71D17F5-A8E5-45FD-8047-7707FAC7F6A0}"/>
              </a:ext>
            </a:extLst>
          </p:cNvPr>
          <p:cNvSpPr txBox="1"/>
          <p:nvPr/>
        </p:nvSpPr>
        <p:spPr>
          <a:xfrm>
            <a:off x="555180" y="1551665"/>
            <a:ext cx="5282680" cy="33855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1600" dirty="0">
                <a:latin typeface="Arial"/>
                <a:cs typeface="Arial"/>
              </a:rPr>
              <a:t>Develop Surrogate Model Using </a:t>
            </a:r>
            <a:r>
              <a:rPr lang="en-US" sz="1600" b="1" dirty="0">
                <a:latin typeface="Arial"/>
                <a:cs typeface="Arial"/>
              </a:rPr>
              <a:t>Deep Learning</a:t>
            </a:r>
            <a:endParaRPr lang="en-US" sz="1600" b="1">
              <a:latin typeface="Arial" panose="020B0604020202020204" pitchFamily="34" charset="0"/>
              <a:cs typeface="Arial"/>
            </a:endParaRPr>
          </a:p>
        </p:txBody>
      </p:sp>
      <p:sp>
        <p:nvSpPr>
          <p:cNvPr id="19" name="TextBox 18">
            <a:extLst>
              <a:ext uri="{FF2B5EF4-FFF2-40B4-BE49-F238E27FC236}">
                <a16:creationId xmlns:a16="http://schemas.microsoft.com/office/drawing/2014/main" id="{B3ECF404-63C1-4C54-AFD6-D879B2B6BB19}"/>
              </a:ext>
            </a:extLst>
          </p:cNvPr>
          <p:cNvSpPr txBox="1"/>
          <p:nvPr/>
        </p:nvSpPr>
        <p:spPr>
          <a:xfrm>
            <a:off x="598312" y="2768313"/>
            <a:ext cx="5282680" cy="584775"/>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1600" dirty="0">
                <a:latin typeface="Arial"/>
                <a:cs typeface="Arial"/>
              </a:rPr>
              <a:t>Develop Surrogate Model Using </a:t>
            </a:r>
            <a:r>
              <a:rPr lang="en-US" sz="1600" b="1" dirty="0">
                <a:latin typeface="Arial"/>
                <a:cs typeface="Arial"/>
              </a:rPr>
              <a:t>Proper Orthogonal Decomposition Method</a:t>
            </a:r>
            <a:r>
              <a:rPr lang="en-US" sz="1600" dirty="0">
                <a:latin typeface="Arial"/>
                <a:cs typeface="Arial"/>
              </a:rPr>
              <a:t> as a Processing Method</a:t>
            </a:r>
            <a:endParaRPr lang="en-US" sz="1600" dirty="0">
              <a:latin typeface="Arial" panose="020B0604020202020204" pitchFamily="34" charset="0"/>
              <a:cs typeface="Arial"/>
            </a:endParaRPr>
          </a:p>
        </p:txBody>
      </p:sp>
      <p:sp>
        <p:nvSpPr>
          <p:cNvPr id="20" name="TextBox 19">
            <a:extLst>
              <a:ext uri="{FF2B5EF4-FFF2-40B4-BE49-F238E27FC236}">
                <a16:creationId xmlns:a16="http://schemas.microsoft.com/office/drawing/2014/main" id="{FFAF1654-13C6-4A43-B09F-1C4D8F072E78}"/>
              </a:ext>
            </a:extLst>
          </p:cNvPr>
          <p:cNvSpPr txBox="1"/>
          <p:nvPr/>
        </p:nvSpPr>
        <p:spPr>
          <a:xfrm>
            <a:off x="598312" y="4281010"/>
            <a:ext cx="5282680" cy="584775"/>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1600" dirty="0">
                <a:latin typeface="Arial"/>
                <a:cs typeface="Calibri"/>
              </a:rPr>
              <a:t>Knowing The</a:t>
            </a:r>
            <a:r>
              <a:rPr lang="en-US" sz="1600" b="1" dirty="0">
                <a:latin typeface="Arial"/>
                <a:cs typeface="Calibri"/>
              </a:rPr>
              <a:t> Effective Range of Number </a:t>
            </a:r>
            <a:r>
              <a:rPr lang="en-US" sz="1600" dirty="0">
                <a:latin typeface="Arial"/>
                <a:cs typeface="Calibri"/>
              </a:rPr>
              <a:t>of POD Coefficients </a:t>
            </a:r>
          </a:p>
        </p:txBody>
      </p:sp>
      <p:sp>
        <p:nvSpPr>
          <p:cNvPr id="22" name="TextBox 21">
            <a:extLst>
              <a:ext uri="{FF2B5EF4-FFF2-40B4-BE49-F238E27FC236}">
                <a16:creationId xmlns:a16="http://schemas.microsoft.com/office/drawing/2014/main" id="{47F3B495-3504-4DCE-865B-CFE46086DC2A}"/>
              </a:ext>
            </a:extLst>
          </p:cNvPr>
          <p:cNvSpPr txBox="1"/>
          <p:nvPr/>
        </p:nvSpPr>
        <p:spPr>
          <a:xfrm>
            <a:off x="6479340" y="1700965"/>
            <a:ext cx="5282680" cy="33855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1600" dirty="0">
                <a:latin typeface="Arial"/>
                <a:ea typeface="+mn-lt"/>
                <a:cs typeface="+mn-lt"/>
              </a:rPr>
              <a:t>The dataset is </a:t>
            </a:r>
            <a:r>
              <a:rPr lang="en-US" sz="1600" b="1" dirty="0">
                <a:latin typeface="Arial"/>
                <a:ea typeface="+mn-lt"/>
                <a:cs typeface="+mn-lt"/>
              </a:rPr>
              <a:t>assumed to be correctly simulated</a:t>
            </a:r>
            <a:r>
              <a:rPr lang="en-US" sz="1600" dirty="0">
                <a:latin typeface="Arial"/>
                <a:ea typeface="+mn-lt"/>
                <a:cs typeface="+mn-lt"/>
              </a:rPr>
              <a:t>.</a:t>
            </a:r>
          </a:p>
        </p:txBody>
      </p:sp>
      <p:sp>
        <p:nvSpPr>
          <p:cNvPr id="23" name="TextBox 22">
            <a:extLst>
              <a:ext uri="{FF2B5EF4-FFF2-40B4-BE49-F238E27FC236}">
                <a16:creationId xmlns:a16="http://schemas.microsoft.com/office/drawing/2014/main" id="{A6E7BE39-E20A-4B94-804E-DC6298F6988D}"/>
              </a:ext>
            </a:extLst>
          </p:cNvPr>
          <p:cNvSpPr txBox="1"/>
          <p:nvPr/>
        </p:nvSpPr>
        <p:spPr>
          <a:xfrm>
            <a:off x="6479340" y="2723374"/>
            <a:ext cx="5282680" cy="830997"/>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1600" dirty="0">
                <a:latin typeface="Arial"/>
                <a:ea typeface="+mn-lt"/>
                <a:cs typeface="+mn-lt"/>
              </a:rPr>
              <a:t>The model is coded in </a:t>
            </a:r>
            <a:r>
              <a:rPr lang="en-US" sz="1600" b="1" dirty="0">
                <a:latin typeface="Arial"/>
                <a:ea typeface="+mn-lt"/>
                <a:cs typeface="+mn-lt"/>
              </a:rPr>
              <a:t>Python</a:t>
            </a:r>
            <a:r>
              <a:rPr lang="en-US" sz="1600" dirty="0">
                <a:latin typeface="Arial"/>
                <a:ea typeface="+mn-lt"/>
                <a:cs typeface="+mn-lt"/>
              </a:rPr>
              <a:t> and produces a </a:t>
            </a:r>
            <a:r>
              <a:rPr lang="en-US" sz="1600" b="1" dirty="0">
                <a:latin typeface="Arial"/>
                <a:ea typeface="+mn-lt"/>
                <a:cs typeface="+mn-lt"/>
              </a:rPr>
              <a:t>dynamic response of the airfoil</a:t>
            </a:r>
            <a:r>
              <a:rPr lang="en-US" sz="1600" dirty="0">
                <a:latin typeface="Arial"/>
                <a:ea typeface="+mn-lt"/>
                <a:cs typeface="+mn-lt"/>
              </a:rPr>
              <a:t> in a given Mach and Flutter Spee</a:t>
            </a:r>
            <a:r>
              <a:rPr lang="en-US" sz="1600" dirty="0">
                <a:latin typeface="Arial"/>
                <a:ea typeface="+mn-lt"/>
                <a:cs typeface="Arial"/>
              </a:rPr>
              <a:t>d</a:t>
            </a:r>
            <a:endParaRPr lang="en-US" sz="1600" dirty="0">
              <a:latin typeface="Arial"/>
            </a:endParaRPr>
          </a:p>
        </p:txBody>
      </p:sp>
      <p:sp>
        <p:nvSpPr>
          <p:cNvPr id="24" name="TextBox 23">
            <a:extLst>
              <a:ext uri="{FF2B5EF4-FFF2-40B4-BE49-F238E27FC236}">
                <a16:creationId xmlns:a16="http://schemas.microsoft.com/office/drawing/2014/main" id="{6C339D43-48D6-4AB8-9653-7DD694DA5EC3}"/>
              </a:ext>
            </a:extLst>
          </p:cNvPr>
          <p:cNvSpPr txBox="1"/>
          <p:nvPr/>
        </p:nvSpPr>
        <p:spPr>
          <a:xfrm>
            <a:off x="6479340" y="4030308"/>
            <a:ext cx="5282680" cy="1077218"/>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1600" b="1" dirty="0">
                <a:latin typeface="Arial"/>
                <a:ea typeface="+mn-lt"/>
                <a:cs typeface="+mn-lt"/>
              </a:rPr>
              <a:t>The Mach and Flutter Speed data serves as an input </a:t>
            </a:r>
            <a:r>
              <a:rPr lang="en-US" sz="1600" dirty="0">
                <a:latin typeface="Arial"/>
                <a:ea typeface="+mn-lt"/>
                <a:cs typeface="+mn-lt"/>
              </a:rPr>
              <a:t>to the model, wherein, the model is trained and tuned such that a </a:t>
            </a:r>
            <a:r>
              <a:rPr lang="en-US" sz="1600" b="1" dirty="0">
                <a:latin typeface="Arial"/>
                <a:ea typeface="+mn-lt"/>
                <a:cs typeface="+mn-lt"/>
              </a:rPr>
              <a:t>response dynamic (CL, CD, Pitch and Plunge Motion)</a:t>
            </a:r>
            <a:r>
              <a:rPr lang="en-US" sz="1600" dirty="0">
                <a:latin typeface="Arial"/>
                <a:ea typeface="+mn-lt"/>
                <a:cs typeface="+mn-lt"/>
              </a:rPr>
              <a:t> is obtained.</a:t>
            </a:r>
          </a:p>
        </p:txBody>
      </p:sp>
      <p:sp>
        <p:nvSpPr>
          <p:cNvPr id="31" name="Arrow: Pentagon 30">
            <a:extLst>
              <a:ext uri="{FF2B5EF4-FFF2-40B4-BE49-F238E27FC236}">
                <a16:creationId xmlns:a16="http://schemas.microsoft.com/office/drawing/2014/main" id="{48AD6D14-833A-448A-A41F-15B77ADCA2D9}"/>
              </a:ext>
            </a:extLst>
          </p:cNvPr>
          <p:cNvSpPr/>
          <p:nvPr/>
        </p:nvSpPr>
        <p:spPr>
          <a:xfrm>
            <a:off x="0" y="118408"/>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panose="020B0604020202020204" pitchFamily="34" charset="0"/>
                <a:cs typeface="Arial" panose="020B0604020202020204" pitchFamily="34" charset="0"/>
              </a:rPr>
              <a:t>Introduction</a:t>
            </a:r>
          </a:p>
        </p:txBody>
      </p:sp>
      <p:sp>
        <p:nvSpPr>
          <p:cNvPr id="32" name="Arrow: Pentagon 31">
            <a:extLst>
              <a:ext uri="{FF2B5EF4-FFF2-40B4-BE49-F238E27FC236}">
                <a16:creationId xmlns:a16="http://schemas.microsoft.com/office/drawing/2014/main" id="{02739119-7797-4C2C-9194-B4D9CE8B600F}"/>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b="1">
              <a:solidFill>
                <a:schemeClr val="bg1"/>
              </a:solidFill>
              <a:latin typeface="Arial" panose="020B0604020202020204" pitchFamily="34" charset="0"/>
              <a:cs typeface="Arial" panose="020B0604020202020204" pitchFamily="34" charset="0"/>
            </a:endParaRPr>
          </a:p>
        </p:txBody>
      </p:sp>
      <p:sp>
        <p:nvSpPr>
          <p:cNvPr id="33" name="Arrow: Pentagon 32">
            <a:extLst>
              <a:ext uri="{FF2B5EF4-FFF2-40B4-BE49-F238E27FC236}">
                <a16:creationId xmlns:a16="http://schemas.microsoft.com/office/drawing/2014/main" id="{EA4A95F9-2BA8-42E5-A3CC-BE0BB842E512}"/>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endParaRPr>
          </a:p>
        </p:txBody>
      </p:sp>
      <p:sp>
        <p:nvSpPr>
          <p:cNvPr id="34" name="Arrow: Pentagon 33">
            <a:extLst>
              <a:ext uri="{FF2B5EF4-FFF2-40B4-BE49-F238E27FC236}">
                <a16:creationId xmlns:a16="http://schemas.microsoft.com/office/drawing/2014/main" id="{D68D701B-7202-42DB-9064-5F30E8F19E3D}"/>
              </a:ext>
            </a:extLst>
          </p:cNvPr>
          <p:cNvSpPr/>
          <p:nvPr/>
        </p:nvSpPr>
        <p:spPr>
          <a:xfrm>
            <a:off x="7345102" y="128802"/>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5" name="Rectangle 34">
            <a:extLst>
              <a:ext uri="{FF2B5EF4-FFF2-40B4-BE49-F238E27FC236}">
                <a16:creationId xmlns:a16="http://schemas.microsoft.com/office/drawing/2014/main" id="{086CB602-0897-451A-B440-F8734E922300}"/>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p>
        </p:txBody>
      </p:sp>
      <p:sp>
        <p:nvSpPr>
          <p:cNvPr id="2" name="Slide Number Placeholder 1">
            <a:extLst>
              <a:ext uri="{FF2B5EF4-FFF2-40B4-BE49-F238E27FC236}">
                <a16:creationId xmlns:a16="http://schemas.microsoft.com/office/drawing/2014/main" id="{3C231FCB-88B6-97D1-8566-BDB74985BABD}"/>
              </a:ext>
            </a:extLst>
          </p:cNvPr>
          <p:cNvSpPr>
            <a:spLocks noGrp="1"/>
          </p:cNvSpPr>
          <p:nvPr>
            <p:ph type="sldNum" sz="quarter" idx="12"/>
          </p:nvPr>
        </p:nvSpPr>
        <p:spPr/>
        <p:txBody>
          <a:bodyPr/>
          <a:lstStyle/>
          <a:p>
            <a:fld id="{E05D2077-89F6-432B-BE56-DF9F51AFF43C}" type="slidenum">
              <a:rPr lang="en-US" smtClean="0"/>
              <a:t>4</a:t>
            </a:fld>
            <a:endParaRPr lang="en-US"/>
          </a:p>
        </p:txBody>
      </p:sp>
    </p:spTree>
    <p:extLst>
      <p:ext uri="{BB962C8B-B14F-4D97-AF65-F5344CB8AC3E}">
        <p14:creationId xmlns:p14="http://schemas.microsoft.com/office/powerpoint/2010/main" val="326654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9" y="278861"/>
            <a:ext cx="10515600" cy="1325563"/>
          </a:xfrm>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a:solidFill>
                  <a:srgbClr val="2F159A"/>
                </a:solidFill>
                <a:latin typeface="Arial"/>
                <a:cs typeface="Calibri Light"/>
              </a:rPr>
              <a:t>POD</a:t>
            </a:r>
            <a:r>
              <a:rPr lang="id-ID" sz="4000" dirty="0">
                <a:solidFill>
                  <a:srgbClr val="2F159A"/>
                </a:solidFill>
                <a:latin typeface="Arial"/>
                <a:cs typeface="Calibri Light"/>
              </a:rPr>
              <a:t> </a:t>
            </a:r>
            <a:r>
              <a:rPr lang="id-ID" sz="2800" dirty="0" err="1">
                <a:solidFill>
                  <a:srgbClr val="2F159A"/>
                </a:solidFill>
                <a:latin typeface="Arial"/>
                <a:cs typeface="Calibri Light"/>
              </a:rPr>
              <a:t>Loss</a:t>
            </a:r>
            <a:endParaRPr lang="id-ID" sz="2800" err="1">
              <a:solidFill>
                <a:srgbClr val="2F159A"/>
              </a:solidFill>
              <a:latin typeface="Arial"/>
              <a:cs typeface="Calibri Light"/>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40</a:t>
            </a:fld>
            <a:endParaRPr lang="en-US"/>
          </a:p>
        </p:txBody>
      </p:sp>
      <p:pic>
        <p:nvPicPr>
          <p:cNvPr id="3" name="Picture 6" descr="Chart, histogram&#10;&#10;Description automatically generated">
            <a:extLst>
              <a:ext uri="{FF2B5EF4-FFF2-40B4-BE49-F238E27FC236}">
                <a16:creationId xmlns:a16="http://schemas.microsoft.com/office/drawing/2014/main" id="{832A7B85-6163-A596-BB4F-5FFF9A9FDEE1}"/>
              </a:ext>
            </a:extLst>
          </p:cNvPr>
          <p:cNvPicPr>
            <a:picLocks noChangeAspect="1"/>
          </p:cNvPicPr>
          <p:nvPr/>
        </p:nvPicPr>
        <p:blipFill>
          <a:blip r:embed="rId2"/>
          <a:stretch>
            <a:fillRect/>
          </a:stretch>
        </p:blipFill>
        <p:spPr>
          <a:xfrm>
            <a:off x="368060" y="1939506"/>
            <a:ext cx="5316747" cy="3295290"/>
          </a:xfrm>
          <a:prstGeom prst="rect">
            <a:avLst/>
          </a:prstGeom>
        </p:spPr>
      </p:pic>
      <p:pic>
        <p:nvPicPr>
          <p:cNvPr id="7" name="Picture 7" descr="Chart, histogram&#10;&#10;Description automatically generated">
            <a:extLst>
              <a:ext uri="{FF2B5EF4-FFF2-40B4-BE49-F238E27FC236}">
                <a16:creationId xmlns:a16="http://schemas.microsoft.com/office/drawing/2014/main" id="{551D356B-B631-2141-74F4-C0380E20CC3D}"/>
              </a:ext>
            </a:extLst>
          </p:cNvPr>
          <p:cNvPicPr>
            <a:picLocks noChangeAspect="1"/>
          </p:cNvPicPr>
          <p:nvPr/>
        </p:nvPicPr>
        <p:blipFill>
          <a:blip r:embed="rId3"/>
          <a:stretch>
            <a:fillRect/>
          </a:stretch>
        </p:blipFill>
        <p:spPr>
          <a:xfrm>
            <a:off x="5960852" y="1939506"/>
            <a:ext cx="5316747" cy="3295290"/>
          </a:xfrm>
          <a:prstGeom prst="rect">
            <a:avLst/>
          </a:prstGeom>
        </p:spPr>
      </p:pic>
    </p:spTree>
    <p:extLst>
      <p:ext uri="{BB962C8B-B14F-4D97-AF65-F5344CB8AC3E}">
        <p14:creationId xmlns:p14="http://schemas.microsoft.com/office/powerpoint/2010/main" val="1478695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9" y="278861"/>
            <a:ext cx="10515600" cy="1325563"/>
          </a:xfrm>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a:solidFill>
                  <a:srgbClr val="2F159A"/>
                </a:solidFill>
                <a:latin typeface="Arial"/>
                <a:cs typeface="Calibri Light"/>
              </a:rPr>
              <a:t>POD</a:t>
            </a:r>
            <a:r>
              <a:rPr lang="id-ID" sz="4000" dirty="0">
                <a:solidFill>
                  <a:srgbClr val="2F159A"/>
                </a:solidFill>
                <a:latin typeface="Arial"/>
                <a:cs typeface="Calibri Light"/>
              </a:rPr>
              <a:t> </a:t>
            </a:r>
            <a:r>
              <a:rPr lang="id-ID" sz="2800" dirty="0" err="1">
                <a:solidFill>
                  <a:srgbClr val="2F159A"/>
                </a:solidFill>
                <a:latin typeface="Arial"/>
                <a:cs typeface="Calibri Light"/>
              </a:rPr>
              <a:t>Loss</a:t>
            </a:r>
            <a:endParaRPr lang="id-ID" sz="2800" err="1">
              <a:solidFill>
                <a:srgbClr val="2F159A"/>
              </a:solidFill>
              <a:latin typeface="Arial"/>
              <a:cs typeface="Calibri Light"/>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41</a:t>
            </a:fld>
            <a:endParaRPr lang="en-US"/>
          </a:p>
        </p:txBody>
      </p:sp>
      <p:pic>
        <p:nvPicPr>
          <p:cNvPr id="8" name="Picture 8" descr="Histogram&#10;&#10;Description automatically generated">
            <a:extLst>
              <a:ext uri="{FF2B5EF4-FFF2-40B4-BE49-F238E27FC236}">
                <a16:creationId xmlns:a16="http://schemas.microsoft.com/office/drawing/2014/main" id="{68C6C7DC-69B5-5588-14F9-FDAF303D1F44}"/>
              </a:ext>
            </a:extLst>
          </p:cNvPr>
          <p:cNvPicPr>
            <a:picLocks noChangeAspect="1"/>
          </p:cNvPicPr>
          <p:nvPr/>
        </p:nvPicPr>
        <p:blipFill>
          <a:blip r:embed="rId2"/>
          <a:stretch>
            <a:fillRect/>
          </a:stretch>
        </p:blipFill>
        <p:spPr>
          <a:xfrm>
            <a:off x="540589" y="2385204"/>
            <a:ext cx="5316747" cy="3295290"/>
          </a:xfrm>
          <a:prstGeom prst="rect">
            <a:avLst/>
          </a:prstGeom>
        </p:spPr>
      </p:pic>
      <p:pic>
        <p:nvPicPr>
          <p:cNvPr id="9" name="Picture 9" descr="Histogram&#10;&#10;Description automatically generated">
            <a:extLst>
              <a:ext uri="{FF2B5EF4-FFF2-40B4-BE49-F238E27FC236}">
                <a16:creationId xmlns:a16="http://schemas.microsoft.com/office/drawing/2014/main" id="{FF436E70-E4E2-C372-D453-2F9C3EED7217}"/>
              </a:ext>
            </a:extLst>
          </p:cNvPr>
          <p:cNvPicPr>
            <a:picLocks noChangeAspect="1"/>
          </p:cNvPicPr>
          <p:nvPr/>
        </p:nvPicPr>
        <p:blipFill>
          <a:blip r:embed="rId3"/>
          <a:stretch>
            <a:fillRect/>
          </a:stretch>
        </p:blipFill>
        <p:spPr>
          <a:xfrm>
            <a:off x="6090249" y="2385203"/>
            <a:ext cx="5316747" cy="3295290"/>
          </a:xfrm>
          <a:prstGeom prst="rect">
            <a:avLst/>
          </a:prstGeom>
        </p:spPr>
      </p:pic>
    </p:spTree>
    <p:extLst>
      <p:ext uri="{BB962C8B-B14F-4D97-AF65-F5344CB8AC3E}">
        <p14:creationId xmlns:p14="http://schemas.microsoft.com/office/powerpoint/2010/main" val="1143946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a:solidFill>
                  <a:srgbClr val="2F159A"/>
                </a:solidFill>
                <a:latin typeface="Arial"/>
                <a:cs typeface="Calibri Light"/>
              </a:rPr>
              <a:t>Damping </a:t>
            </a:r>
            <a:r>
              <a:rPr lang="id-ID" sz="2800" dirty="0" err="1">
                <a:solidFill>
                  <a:srgbClr val="2F159A"/>
                </a:solidFill>
                <a:latin typeface="Arial"/>
                <a:cs typeface="Calibri Light"/>
              </a:rPr>
              <a:t>Coefficients</a:t>
            </a:r>
            <a:r>
              <a:rPr lang="id-ID" sz="2800" dirty="0">
                <a:solidFill>
                  <a:srgbClr val="2F159A"/>
                </a:solidFill>
                <a:latin typeface="Arial"/>
                <a:cs typeface="Calibri Light"/>
              </a:rPr>
              <a:t> </a:t>
            </a:r>
            <a:r>
              <a:rPr lang="id-ID" sz="2800" dirty="0" err="1">
                <a:solidFill>
                  <a:srgbClr val="2F159A"/>
                </a:solidFill>
                <a:latin typeface="Arial"/>
                <a:cs typeface="Calibri Light"/>
              </a:rPr>
              <a:t>Flutter</a:t>
            </a:r>
            <a:r>
              <a:rPr lang="id-ID" sz="2800" dirty="0">
                <a:solidFill>
                  <a:srgbClr val="2F159A"/>
                </a:solidFill>
                <a:latin typeface="Arial"/>
                <a:cs typeface="Calibri Light"/>
              </a:rPr>
              <a:t> </a:t>
            </a:r>
            <a:r>
              <a:rPr lang="id-ID" sz="2800" dirty="0" err="1">
                <a:solidFill>
                  <a:srgbClr val="2F159A"/>
                </a:solidFill>
                <a:latin typeface="Arial"/>
                <a:cs typeface="Calibri Light"/>
              </a:rPr>
              <a:t>Boundary</a:t>
            </a:r>
            <a:endParaRPr lang="id-ID" sz="4000" dirty="0" err="1">
              <a:solidFill>
                <a:srgbClr val="2F159A"/>
              </a:solidFill>
              <a:latin typeface="Arial"/>
              <a:cs typeface="Arial"/>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42</a:t>
            </a:fld>
            <a:endParaRPr lang="en-US"/>
          </a:p>
        </p:txBody>
      </p:sp>
      <p:pic>
        <p:nvPicPr>
          <p:cNvPr id="5" name="Gambar 2">
            <a:extLst>
              <a:ext uri="{FF2B5EF4-FFF2-40B4-BE49-F238E27FC236}">
                <a16:creationId xmlns:a16="http://schemas.microsoft.com/office/drawing/2014/main" id="{685952CC-36DA-48AC-39A7-D8260948D273}"/>
              </a:ext>
            </a:extLst>
          </p:cNvPr>
          <p:cNvPicPr>
            <a:picLocks noChangeAspect="1"/>
          </p:cNvPicPr>
          <p:nvPr/>
        </p:nvPicPr>
        <p:blipFill>
          <a:blip r:embed="rId2"/>
          <a:stretch>
            <a:fillRect/>
          </a:stretch>
        </p:blipFill>
        <p:spPr>
          <a:xfrm>
            <a:off x="6096000" y="2030135"/>
            <a:ext cx="5572939" cy="3493483"/>
          </a:xfrm>
          <a:prstGeom prst="rect">
            <a:avLst/>
          </a:prstGeom>
        </p:spPr>
      </p:pic>
      <p:pic>
        <p:nvPicPr>
          <p:cNvPr id="6" name="Picture 10">
            <a:extLst>
              <a:ext uri="{FF2B5EF4-FFF2-40B4-BE49-F238E27FC236}">
                <a16:creationId xmlns:a16="http://schemas.microsoft.com/office/drawing/2014/main" id="{3C0F81AE-473F-B582-742F-D3C0FCB8F736}"/>
              </a:ext>
            </a:extLst>
          </p:cNvPr>
          <p:cNvPicPr>
            <a:picLocks noGrp="1" noChangeAspect="1"/>
          </p:cNvPicPr>
          <p:nvPr>
            <p:ph idx="1"/>
          </p:nvPr>
        </p:nvPicPr>
        <p:blipFill>
          <a:blip r:embed="rId3"/>
          <a:stretch>
            <a:fillRect/>
          </a:stretch>
        </p:blipFill>
        <p:spPr>
          <a:xfrm>
            <a:off x="974408" y="1511727"/>
            <a:ext cx="5439172" cy="4351338"/>
          </a:xfrm>
          <a:prstGeom prst="rect">
            <a:avLst/>
          </a:prstGeom>
        </p:spPr>
      </p:pic>
    </p:spTree>
    <p:extLst>
      <p:ext uri="{BB962C8B-B14F-4D97-AF65-F5344CB8AC3E}">
        <p14:creationId xmlns:p14="http://schemas.microsoft.com/office/powerpoint/2010/main" val="901387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a:solidFill>
                  <a:srgbClr val="2F159A"/>
                </a:solidFill>
                <a:latin typeface="Arial"/>
                <a:cs typeface="Calibri Light"/>
              </a:rPr>
              <a:t>Damping </a:t>
            </a:r>
            <a:r>
              <a:rPr lang="id-ID" sz="2800" dirty="0" err="1">
                <a:solidFill>
                  <a:srgbClr val="2F159A"/>
                </a:solidFill>
                <a:latin typeface="Arial"/>
                <a:cs typeface="Calibri Light"/>
              </a:rPr>
              <a:t>Coefficients</a:t>
            </a:r>
            <a:r>
              <a:rPr lang="id-ID" sz="2800" dirty="0">
                <a:solidFill>
                  <a:srgbClr val="2F159A"/>
                </a:solidFill>
                <a:latin typeface="Arial"/>
                <a:cs typeface="Calibri Light"/>
              </a:rPr>
              <a:t> </a:t>
            </a:r>
            <a:r>
              <a:rPr lang="id-ID" sz="2800" dirty="0" err="1">
                <a:solidFill>
                  <a:srgbClr val="2F159A"/>
                </a:solidFill>
                <a:latin typeface="Arial"/>
                <a:cs typeface="Calibri Light"/>
              </a:rPr>
              <a:t>Surface</a:t>
            </a:r>
            <a:endParaRPr lang="id-ID" sz="4000" dirty="0" err="1">
              <a:solidFill>
                <a:srgbClr val="2F159A"/>
              </a:solidFill>
              <a:latin typeface="Arial"/>
              <a:cs typeface="Arial"/>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43</a:t>
            </a:fld>
            <a:endParaRPr lang="en-US"/>
          </a:p>
        </p:txBody>
      </p:sp>
      <p:pic>
        <p:nvPicPr>
          <p:cNvPr id="9" name="Picture 9" descr="Chart, surface chart&#10;&#10;Description automatically generated">
            <a:extLst>
              <a:ext uri="{FF2B5EF4-FFF2-40B4-BE49-F238E27FC236}">
                <a16:creationId xmlns:a16="http://schemas.microsoft.com/office/drawing/2014/main" id="{322EBC48-B5CD-2ABA-12A1-E1205149D8B8}"/>
              </a:ext>
            </a:extLst>
          </p:cNvPr>
          <p:cNvPicPr>
            <a:picLocks noChangeAspect="1"/>
          </p:cNvPicPr>
          <p:nvPr/>
        </p:nvPicPr>
        <p:blipFill>
          <a:blip r:embed="rId2"/>
          <a:stretch>
            <a:fillRect/>
          </a:stretch>
        </p:blipFill>
        <p:spPr>
          <a:xfrm>
            <a:off x="3056627" y="1770075"/>
            <a:ext cx="5446143" cy="4353021"/>
          </a:xfrm>
          <a:prstGeom prst="rect">
            <a:avLst/>
          </a:prstGeom>
        </p:spPr>
      </p:pic>
      <p:pic>
        <p:nvPicPr>
          <p:cNvPr id="10" name="Picture 10" descr="Chart, surface chart&#10;&#10;Description automatically generated">
            <a:extLst>
              <a:ext uri="{FF2B5EF4-FFF2-40B4-BE49-F238E27FC236}">
                <a16:creationId xmlns:a16="http://schemas.microsoft.com/office/drawing/2014/main" id="{933C2912-3FE9-CB3A-A817-27E101C10051}"/>
              </a:ext>
            </a:extLst>
          </p:cNvPr>
          <p:cNvPicPr>
            <a:picLocks noChangeAspect="1"/>
          </p:cNvPicPr>
          <p:nvPr/>
        </p:nvPicPr>
        <p:blipFill>
          <a:blip r:embed="rId3"/>
          <a:stretch>
            <a:fillRect/>
          </a:stretch>
        </p:blipFill>
        <p:spPr>
          <a:xfrm>
            <a:off x="-465826" y="1784451"/>
            <a:ext cx="5446143" cy="4353021"/>
          </a:xfrm>
          <a:prstGeom prst="rect">
            <a:avLst/>
          </a:prstGeom>
        </p:spPr>
      </p:pic>
      <p:pic>
        <p:nvPicPr>
          <p:cNvPr id="12" name="Picture 12" descr="Chart, surface chart&#10;&#10;Description automatically generated">
            <a:extLst>
              <a:ext uri="{FF2B5EF4-FFF2-40B4-BE49-F238E27FC236}">
                <a16:creationId xmlns:a16="http://schemas.microsoft.com/office/drawing/2014/main" id="{B2E5568D-C77F-3093-0E37-D5C07DCDFDDF}"/>
              </a:ext>
            </a:extLst>
          </p:cNvPr>
          <p:cNvPicPr>
            <a:picLocks noChangeAspect="1"/>
          </p:cNvPicPr>
          <p:nvPr/>
        </p:nvPicPr>
        <p:blipFill>
          <a:blip r:embed="rId4"/>
          <a:stretch>
            <a:fillRect/>
          </a:stretch>
        </p:blipFill>
        <p:spPr>
          <a:xfrm>
            <a:off x="6392174" y="1770074"/>
            <a:ext cx="5446143" cy="4353021"/>
          </a:xfrm>
          <a:prstGeom prst="rect">
            <a:avLst/>
          </a:prstGeom>
        </p:spPr>
      </p:pic>
    </p:spTree>
    <p:extLst>
      <p:ext uri="{BB962C8B-B14F-4D97-AF65-F5344CB8AC3E}">
        <p14:creationId xmlns:p14="http://schemas.microsoft.com/office/powerpoint/2010/main" val="3580641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line chart&#10;&#10;Description automatically generated">
            <a:extLst>
              <a:ext uri="{FF2B5EF4-FFF2-40B4-BE49-F238E27FC236}">
                <a16:creationId xmlns:a16="http://schemas.microsoft.com/office/drawing/2014/main" id="{7D9C3830-EEAC-715B-031D-8349FC460394}"/>
              </a:ext>
            </a:extLst>
          </p:cNvPr>
          <p:cNvPicPr>
            <a:picLocks noGrp="1" noChangeAspect="1"/>
          </p:cNvPicPr>
          <p:nvPr>
            <p:ph idx="1"/>
          </p:nvPr>
        </p:nvPicPr>
        <p:blipFill>
          <a:blip r:embed="rId2"/>
          <a:stretch>
            <a:fillRect/>
          </a:stretch>
        </p:blipFill>
        <p:spPr>
          <a:xfrm>
            <a:off x="5710866" y="3717162"/>
            <a:ext cx="4724040" cy="3141812"/>
          </a:xfrm>
        </p:spPr>
      </p:pic>
      <p:sp>
        <p:nvSpPr>
          <p:cNvPr id="4" name="Slide Number Placeholder 3">
            <a:extLst>
              <a:ext uri="{FF2B5EF4-FFF2-40B4-BE49-F238E27FC236}">
                <a16:creationId xmlns:a16="http://schemas.microsoft.com/office/drawing/2014/main" id="{5B06922F-C23E-F451-02E2-BCA7484B512A}"/>
              </a:ext>
            </a:extLst>
          </p:cNvPr>
          <p:cNvSpPr>
            <a:spLocks noGrp="1"/>
          </p:cNvSpPr>
          <p:nvPr>
            <p:ph type="sldNum" sz="quarter" idx="12"/>
          </p:nvPr>
        </p:nvSpPr>
        <p:spPr/>
        <p:txBody>
          <a:bodyPr/>
          <a:lstStyle/>
          <a:p>
            <a:fld id="{E05D2077-89F6-432B-BE56-DF9F51AFF43C}" type="slidenum">
              <a:rPr lang="en-US" dirty="0" smtClean="0"/>
              <a:t>44</a:t>
            </a:fld>
            <a:endParaRPr lang="en-US" dirty="0"/>
          </a:p>
        </p:txBody>
      </p:sp>
      <p:pic>
        <p:nvPicPr>
          <p:cNvPr id="6" name="Picture 6" descr="Chart&#10;&#10;Description automatically generated">
            <a:extLst>
              <a:ext uri="{FF2B5EF4-FFF2-40B4-BE49-F238E27FC236}">
                <a16:creationId xmlns:a16="http://schemas.microsoft.com/office/drawing/2014/main" id="{AD7C5568-9D84-6E60-1D25-CDCD44616DEC}"/>
              </a:ext>
            </a:extLst>
          </p:cNvPr>
          <p:cNvPicPr>
            <a:picLocks noChangeAspect="1"/>
          </p:cNvPicPr>
          <p:nvPr/>
        </p:nvPicPr>
        <p:blipFill>
          <a:blip r:embed="rId3"/>
          <a:stretch>
            <a:fillRect/>
          </a:stretch>
        </p:blipFill>
        <p:spPr>
          <a:xfrm>
            <a:off x="443900" y="2384845"/>
            <a:ext cx="4734284" cy="3141812"/>
          </a:xfrm>
          <a:prstGeom prst="rect">
            <a:avLst/>
          </a:prstGeom>
        </p:spPr>
      </p:pic>
      <p:pic>
        <p:nvPicPr>
          <p:cNvPr id="7" name="Picture 7" descr="Chart, line chart&#10;&#10;Description automatically generated">
            <a:extLst>
              <a:ext uri="{FF2B5EF4-FFF2-40B4-BE49-F238E27FC236}">
                <a16:creationId xmlns:a16="http://schemas.microsoft.com/office/drawing/2014/main" id="{3E4B60E4-16CF-EDB6-4E75-529DE154944B}"/>
              </a:ext>
            </a:extLst>
          </p:cNvPr>
          <p:cNvPicPr>
            <a:picLocks noChangeAspect="1"/>
          </p:cNvPicPr>
          <p:nvPr/>
        </p:nvPicPr>
        <p:blipFill>
          <a:blip r:embed="rId4"/>
          <a:stretch>
            <a:fillRect/>
          </a:stretch>
        </p:blipFill>
        <p:spPr>
          <a:xfrm>
            <a:off x="5705116" y="299229"/>
            <a:ext cx="4737339" cy="3141812"/>
          </a:xfrm>
          <a:prstGeom prst="rect">
            <a:avLst/>
          </a:prstGeom>
        </p:spPr>
      </p:pic>
      <p:sp>
        <p:nvSpPr>
          <p:cNvPr id="11" name="Title 1">
            <a:extLst>
              <a:ext uri="{FF2B5EF4-FFF2-40B4-BE49-F238E27FC236}">
                <a16:creationId xmlns:a16="http://schemas.microsoft.com/office/drawing/2014/main" id="{043B66BD-3FA0-F8FE-BF05-B684789DA92C}"/>
              </a:ext>
            </a:extLst>
          </p:cNvPr>
          <p:cNvSpPr txBox="1">
            <a:spLocks/>
          </p:cNvSpPr>
          <p:nvPr/>
        </p:nvSpPr>
        <p:spPr>
          <a:xfrm>
            <a:off x="444261" y="-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Another</a:t>
            </a:r>
            <a:r>
              <a:rPr lang="id-ID" sz="2800" dirty="0">
                <a:solidFill>
                  <a:srgbClr val="2F159A"/>
                </a:solidFill>
                <a:latin typeface="Arial"/>
                <a:cs typeface="Calibri Light"/>
              </a:rPr>
              <a:t> </a:t>
            </a:r>
            <a:r>
              <a:rPr lang="id-ID" sz="2800" dirty="0" err="1">
                <a:solidFill>
                  <a:srgbClr val="2F159A"/>
                </a:solidFill>
                <a:latin typeface="Arial"/>
                <a:cs typeface="Calibri Light"/>
              </a:rPr>
              <a:t>Test</a:t>
            </a:r>
            <a:endParaRPr lang="id-ID" sz="2800" dirty="0" err="1">
              <a:solidFill>
                <a:srgbClr val="2F159A"/>
              </a:solidFill>
              <a:latin typeface="Arial"/>
              <a:cs typeface="Arial"/>
            </a:endParaRPr>
          </a:p>
        </p:txBody>
      </p:sp>
    </p:spTree>
    <p:extLst>
      <p:ext uri="{BB962C8B-B14F-4D97-AF65-F5344CB8AC3E}">
        <p14:creationId xmlns:p14="http://schemas.microsoft.com/office/powerpoint/2010/main" val="100080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Another</a:t>
            </a:r>
            <a:r>
              <a:rPr lang="id-ID" sz="2800" dirty="0">
                <a:solidFill>
                  <a:srgbClr val="2F159A"/>
                </a:solidFill>
                <a:latin typeface="Arial"/>
                <a:cs typeface="Calibri Light"/>
              </a:rPr>
              <a:t> </a:t>
            </a:r>
            <a:r>
              <a:rPr lang="id-ID" sz="2800" dirty="0" err="1">
                <a:solidFill>
                  <a:srgbClr val="2F159A"/>
                </a:solidFill>
                <a:latin typeface="Arial"/>
                <a:cs typeface="Calibri Light"/>
              </a:rPr>
              <a:t>Test</a:t>
            </a:r>
            <a:endParaRPr lang="id-ID" sz="2800" dirty="0" err="1">
              <a:solidFill>
                <a:srgbClr val="2F159A"/>
              </a:solidFill>
              <a:latin typeface="Arial"/>
              <a:cs typeface="Arial"/>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45</a:t>
            </a:fld>
            <a:endParaRPr lang="en-US"/>
          </a:p>
        </p:txBody>
      </p:sp>
      <p:pic>
        <p:nvPicPr>
          <p:cNvPr id="6" name="Picture 7" descr="Chart, histogram&#10;&#10;Description automatically generated">
            <a:extLst>
              <a:ext uri="{FF2B5EF4-FFF2-40B4-BE49-F238E27FC236}">
                <a16:creationId xmlns:a16="http://schemas.microsoft.com/office/drawing/2014/main" id="{F66EE444-C2F4-FF55-131B-5432064E989A}"/>
              </a:ext>
            </a:extLst>
          </p:cNvPr>
          <p:cNvPicPr>
            <a:picLocks noChangeAspect="1"/>
          </p:cNvPicPr>
          <p:nvPr/>
        </p:nvPicPr>
        <p:blipFill>
          <a:blip r:embed="rId2"/>
          <a:stretch>
            <a:fillRect/>
          </a:stretch>
        </p:blipFill>
        <p:spPr>
          <a:xfrm>
            <a:off x="209909" y="2583261"/>
            <a:ext cx="4741653" cy="3143592"/>
          </a:xfrm>
          <a:prstGeom prst="rect">
            <a:avLst/>
          </a:prstGeom>
        </p:spPr>
      </p:pic>
      <p:pic>
        <p:nvPicPr>
          <p:cNvPr id="10" name="Picture 10" descr="Chart, line chart, histogram&#10;&#10;Description automatically generated">
            <a:extLst>
              <a:ext uri="{FF2B5EF4-FFF2-40B4-BE49-F238E27FC236}">
                <a16:creationId xmlns:a16="http://schemas.microsoft.com/office/drawing/2014/main" id="{E2E26124-4CE0-178F-218B-F3837EA93211}"/>
              </a:ext>
            </a:extLst>
          </p:cNvPr>
          <p:cNvPicPr>
            <a:picLocks noChangeAspect="1"/>
          </p:cNvPicPr>
          <p:nvPr/>
        </p:nvPicPr>
        <p:blipFill>
          <a:blip r:embed="rId3"/>
          <a:stretch>
            <a:fillRect/>
          </a:stretch>
        </p:blipFill>
        <p:spPr>
          <a:xfrm>
            <a:off x="5831457" y="295396"/>
            <a:ext cx="4655387" cy="3147321"/>
          </a:xfrm>
          <a:prstGeom prst="rect">
            <a:avLst/>
          </a:prstGeom>
        </p:spPr>
      </p:pic>
      <p:pic>
        <p:nvPicPr>
          <p:cNvPr id="12" name="Picture 12" descr="Chart, line chart&#10;&#10;Description automatically generated">
            <a:extLst>
              <a:ext uri="{FF2B5EF4-FFF2-40B4-BE49-F238E27FC236}">
                <a16:creationId xmlns:a16="http://schemas.microsoft.com/office/drawing/2014/main" id="{E36D9AAD-42F3-DCE1-98DA-20F5AA394F88}"/>
              </a:ext>
            </a:extLst>
          </p:cNvPr>
          <p:cNvPicPr>
            <a:picLocks noChangeAspect="1"/>
          </p:cNvPicPr>
          <p:nvPr/>
        </p:nvPicPr>
        <p:blipFill>
          <a:blip r:embed="rId4"/>
          <a:stretch>
            <a:fillRect/>
          </a:stretch>
        </p:blipFill>
        <p:spPr>
          <a:xfrm>
            <a:off x="5831457" y="3414107"/>
            <a:ext cx="4655388" cy="3120921"/>
          </a:xfrm>
          <a:prstGeom prst="rect">
            <a:avLst/>
          </a:prstGeom>
        </p:spPr>
      </p:pic>
    </p:spTree>
    <p:extLst>
      <p:ext uri="{BB962C8B-B14F-4D97-AF65-F5344CB8AC3E}">
        <p14:creationId xmlns:p14="http://schemas.microsoft.com/office/powerpoint/2010/main" val="3643229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Another</a:t>
            </a:r>
            <a:r>
              <a:rPr lang="id-ID" sz="2800" dirty="0">
                <a:solidFill>
                  <a:srgbClr val="2F159A"/>
                </a:solidFill>
                <a:latin typeface="Arial"/>
                <a:cs typeface="Calibri Light"/>
              </a:rPr>
              <a:t> </a:t>
            </a:r>
            <a:r>
              <a:rPr lang="id-ID" sz="2800" dirty="0" err="1">
                <a:solidFill>
                  <a:srgbClr val="2F159A"/>
                </a:solidFill>
                <a:latin typeface="Arial"/>
                <a:cs typeface="Calibri Light"/>
              </a:rPr>
              <a:t>Test</a:t>
            </a:r>
            <a:endParaRPr lang="id-ID" sz="2800" dirty="0">
              <a:solidFill>
                <a:srgbClr val="2F159A"/>
              </a:solidFill>
              <a:latin typeface="Arial"/>
              <a:cs typeface="Arial"/>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46</a:t>
            </a:fld>
            <a:endParaRPr lang="en-US"/>
          </a:p>
        </p:txBody>
      </p:sp>
      <p:pic>
        <p:nvPicPr>
          <p:cNvPr id="3" name="Picture 4" descr="Chart, line chart&#10;&#10;Description automatically generated">
            <a:extLst>
              <a:ext uri="{FF2B5EF4-FFF2-40B4-BE49-F238E27FC236}">
                <a16:creationId xmlns:a16="http://schemas.microsoft.com/office/drawing/2014/main" id="{078869C7-FB68-3EED-0B7C-984BD51A747E}"/>
              </a:ext>
            </a:extLst>
          </p:cNvPr>
          <p:cNvPicPr>
            <a:picLocks noChangeAspect="1"/>
          </p:cNvPicPr>
          <p:nvPr/>
        </p:nvPicPr>
        <p:blipFill>
          <a:blip r:embed="rId2"/>
          <a:stretch>
            <a:fillRect/>
          </a:stretch>
        </p:blipFill>
        <p:spPr>
          <a:xfrm>
            <a:off x="6943367" y="3507176"/>
            <a:ext cx="4733565" cy="3138038"/>
          </a:xfrm>
          <a:prstGeom prst="rect">
            <a:avLst/>
          </a:prstGeom>
        </p:spPr>
      </p:pic>
      <p:pic>
        <p:nvPicPr>
          <p:cNvPr id="5" name="Picture 5" descr="Chart, line chart, histogram&#10;&#10;Description automatically generated">
            <a:extLst>
              <a:ext uri="{FF2B5EF4-FFF2-40B4-BE49-F238E27FC236}">
                <a16:creationId xmlns:a16="http://schemas.microsoft.com/office/drawing/2014/main" id="{CE47F765-C003-BB72-B6FD-A77BD125E1FF}"/>
              </a:ext>
            </a:extLst>
          </p:cNvPr>
          <p:cNvPicPr>
            <a:picLocks noChangeAspect="1"/>
          </p:cNvPicPr>
          <p:nvPr/>
        </p:nvPicPr>
        <p:blipFill>
          <a:blip r:embed="rId3"/>
          <a:stretch>
            <a:fillRect/>
          </a:stretch>
        </p:blipFill>
        <p:spPr>
          <a:xfrm>
            <a:off x="6942468" y="372014"/>
            <a:ext cx="4738417" cy="3134264"/>
          </a:xfrm>
          <a:prstGeom prst="rect">
            <a:avLst/>
          </a:prstGeom>
        </p:spPr>
      </p:pic>
      <p:pic>
        <p:nvPicPr>
          <p:cNvPr id="6" name="Picture 7" descr="Chart, line chart, histogram&#10;&#10;Description automatically generated">
            <a:extLst>
              <a:ext uri="{FF2B5EF4-FFF2-40B4-BE49-F238E27FC236}">
                <a16:creationId xmlns:a16="http://schemas.microsoft.com/office/drawing/2014/main" id="{9631F225-B2A1-8765-C923-C249903C8A9C}"/>
              </a:ext>
            </a:extLst>
          </p:cNvPr>
          <p:cNvPicPr>
            <a:picLocks noChangeAspect="1"/>
          </p:cNvPicPr>
          <p:nvPr/>
        </p:nvPicPr>
        <p:blipFill>
          <a:blip r:embed="rId4"/>
          <a:stretch>
            <a:fillRect/>
          </a:stretch>
        </p:blipFill>
        <p:spPr>
          <a:xfrm>
            <a:off x="1133116" y="2225794"/>
            <a:ext cx="4738417" cy="3134264"/>
          </a:xfrm>
          <a:prstGeom prst="rect">
            <a:avLst/>
          </a:prstGeom>
        </p:spPr>
      </p:pic>
    </p:spTree>
    <p:extLst>
      <p:ext uri="{BB962C8B-B14F-4D97-AF65-F5344CB8AC3E}">
        <p14:creationId xmlns:p14="http://schemas.microsoft.com/office/powerpoint/2010/main" val="3290755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Another</a:t>
            </a:r>
            <a:r>
              <a:rPr lang="id-ID" sz="2800" dirty="0">
                <a:solidFill>
                  <a:srgbClr val="2F159A"/>
                </a:solidFill>
                <a:latin typeface="Arial"/>
                <a:cs typeface="Calibri Light"/>
              </a:rPr>
              <a:t> </a:t>
            </a:r>
            <a:r>
              <a:rPr lang="id-ID" sz="2800" dirty="0" err="1">
                <a:solidFill>
                  <a:srgbClr val="2F159A"/>
                </a:solidFill>
                <a:latin typeface="Arial"/>
                <a:cs typeface="Calibri Light"/>
              </a:rPr>
              <a:t>Test</a:t>
            </a:r>
            <a:endParaRPr lang="id-ID" sz="4000" dirty="0">
              <a:solidFill>
                <a:srgbClr val="2F159A"/>
              </a:solidFill>
              <a:latin typeface="Arial"/>
              <a:cs typeface="Arial"/>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47</a:t>
            </a:fld>
            <a:endParaRPr lang="en-US"/>
          </a:p>
        </p:txBody>
      </p:sp>
      <p:pic>
        <p:nvPicPr>
          <p:cNvPr id="3" name="Picture 4" descr="Chart, line chart&#10;&#10;Description automatically generated">
            <a:extLst>
              <a:ext uri="{FF2B5EF4-FFF2-40B4-BE49-F238E27FC236}">
                <a16:creationId xmlns:a16="http://schemas.microsoft.com/office/drawing/2014/main" id="{879E47E6-DBE8-13FC-35CC-0D9B461EE55E}"/>
              </a:ext>
            </a:extLst>
          </p:cNvPr>
          <p:cNvPicPr>
            <a:picLocks noGrp="1" noChangeAspect="1"/>
          </p:cNvPicPr>
          <p:nvPr>
            <p:ph idx="1"/>
          </p:nvPr>
        </p:nvPicPr>
        <p:blipFill>
          <a:blip r:embed="rId2"/>
          <a:stretch>
            <a:fillRect/>
          </a:stretch>
        </p:blipFill>
        <p:spPr>
          <a:xfrm>
            <a:off x="601764" y="1940643"/>
            <a:ext cx="4734324" cy="3129263"/>
          </a:xfrm>
        </p:spPr>
      </p:pic>
      <p:pic>
        <p:nvPicPr>
          <p:cNvPr id="8" name="Picture 8" descr="Chart, line chart&#10;&#10;Description automatically generated">
            <a:extLst>
              <a:ext uri="{FF2B5EF4-FFF2-40B4-BE49-F238E27FC236}">
                <a16:creationId xmlns:a16="http://schemas.microsoft.com/office/drawing/2014/main" id="{4CE55767-11A3-72C4-811C-BC20F6D9D4A9}"/>
              </a:ext>
            </a:extLst>
          </p:cNvPr>
          <p:cNvPicPr>
            <a:picLocks noChangeAspect="1"/>
          </p:cNvPicPr>
          <p:nvPr/>
        </p:nvPicPr>
        <p:blipFill>
          <a:blip r:embed="rId3"/>
          <a:stretch>
            <a:fillRect/>
          </a:stretch>
        </p:blipFill>
        <p:spPr>
          <a:xfrm>
            <a:off x="6090248" y="295439"/>
            <a:ext cx="4741652" cy="3147233"/>
          </a:xfrm>
          <a:prstGeom prst="rect">
            <a:avLst/>
          </a:prstGeom>
        </p:spPr>
      </p:pic>
      <p:pic>
        <p:nvPicPr>
          <p:cNvPr id="14" name="Picture 14" descr="Chart, line chart&#10;&#10;Description automatically generated">
            <a:extLst>
              <a:ext uri="{FF2B5EF4-FFF2-40B4-BE49-F238E27FC236}">
                <a16:creationId xmlns:a16="http://schemas.microsoft.com/office/drawing/2014/main" id="{84325BF4-DD28-5123-EBC1-64F46F540814}"/>
              </a:ext>
            </a:extLst>
          </p:cNvPr>
          <p:cNvPicPr>
            <a:picLocks noChangeAspect="1"/>
          </p:cNvPicPr>
          <p:nvPr/>
        </p:nvPicPr>
        <p:blipFill>
          <a:blip r:embed="rId4"/>
          <a:stretch>
            <a:fillRect/>
          </a:stretch>
        </p:blipFill>
        <p:spPr>
          <a:xfrm>
            <a:off x="6090249" y="3499281"/>
            <a:ext cx="4741652" cy="3123098"/>
          </a:xfrm>
          <a:prstGeom prst="rect">
            <a:avLst/>
          </a:prstGeom>
        </p:spPr>
      </p:pic>
    </p:spTree>
    <p:extLst>
      <p:ext uri="{BB962C8B-B14F-4D97-AF65-F5344CB8AC3E}">
        <p14:creationId xmlns:p14="http://schemas.microsoft.com/office/powerpoint/2010/main" val="3554120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Another</a:t>
            </a:r>
            <a:r>
              <a:rPr lang="id-ID" sz="2800" dirty="0">
                <a:solidFill>
                  <a:srgbClr val="2F159A"/>
                </a:solidFill>
                <a:latin typeface="Arial"/>
                <a:cs typeface="Calibri Light"/>
              </a:rPr>
              <a:t> </a:t>
            </a:r>
            <a:r>
              <a:rPr lang="id-ID" sz="2800" dirty="0" err="1">
                <a:solidFill>
                  <a:srgbClr val="2F159A"/>
                </a:solidFill>
                <a:latin typeface="Arial"/>
                <a:cs typeface="Calibri Light"/>
              </a:rPr>
              <a:t>Test</a:t>
            </a:r>
            <a:endParaRPr lang="id-ID" sz="4000" dirty="0">
              <a:solidFill>
                <a:srgbClr val="2F159A"/>
              </a:solidFill>
              <a:latin typeface="Arial"/>
              <a:cs typeface="Arial"/>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48</a:t>
            </a:fld>
            <a:endParaRPr lang="en-US"/>
          </a:p>
        </p:txBody>
      </p:sp>
      <p:pic>
        <p:nvPicPr>
          <p:cNvPr id="3" name="Picture 4" descr="Chart, diagram&#10;&#10;Description automatically generated">
            <a:extLst>
              <a:ext uri="{FF2B5EF4-FFF2-40B4-BE49-F238E27FC236}">
                <a16:creationId xmlns:a16="http://schemas.microsoft.com/office/drawing/2014/main" id="{BD852B0A-7D4A-1157-DE64-70AF3DB43376}"/>
              </a:ext>
            </a:extLst>
          </p:cNvPr>
          <p:cNvPicPr>
            <a:picLocks noGrp="1" noChangeAspect="1"/>
          </p:cNvPicPr>
          <p:nvPr>
            <p:ph idx="1"/>
          </p:nvPr>
        </p:nvPicPr>
        <p:blipFill>
          <a:blip r:embed="rId2"/>
          <a:stretch>
            <a:fillRect/>
          </a:stretch>
        </p:blipFill>
        <p:spPr>
          <a:xfrm>
            <a:off x="777636" y="2174471"/>
            <a:ext cx="4727634" cy="3136061"/>
          </a:xfrm>
        </p:spPr>
      </p:pic>
      <p:pic>
        <p:nvPicPr>
          <p:cNvPr id="5" name="Picture 5" descr="Chart&#10;&#10;Description automatically generated">
            <a:extLst>
              <a:ext uri="{FF2B5EF4-FFF2-40B4-BE49-F238E27FC236}">
                <a16:creationId xmlns:a16="http://schemas.microsoft.com/office/drawing/2014/main" id="{325E3E6B-9EF4-AB37-86DE-9A088AC79CD2}"/>
              </a:ext>
            </a:extLst>
          </p:cNvPr>
          <p:cNvPicPr>
            <a:picLocks noChangeAspect="1"/>
          </p:cNvPicPr>
          <p:nvPr/>
        </p:nvPicPr>
        <p:blipFill>
          <a:blip r:embed="rId3"/>
          <a:stretch>
            <a:fillRect/>
          </a:stretch>
        </p:blipFill>
        <p:spPr>
          <a:xfrm>
            <a:off x="6495062" y="360962"/>
            <a:ext cx="4737159" cy="3131208"/>
          </a:xfrm>
          <a:prstGeom prst="rect">
            <a:avLst/>
          </a:prstGeom>
        </p:spPr>
      </p:pic>
      <p:pic>
        <p:nvPicPr>
          <p:cNvPr id="6" name="Picture 7" descr="Diagram&#10;&#10;Description automatically generated">
            <a:extLst>
              <a:ext uri="{FF2B5EF4-FFF2-40B4-BE49-F238E27FC236}">
                <a16:creationId xmlns:a16="http://schemas.microsoft.com/office/drawing/2014/main" id="{677D9CB3-38B4-216C-48F1-BC029DFF3B7F}"/>
              </a:ext>
            </a:extLst>
          </p:cNvPr>
          <p:cNvPicPr>
            <a:picLocks noChangeAspect="1"/>
          </p:cNvPicPr>
          <p:nvPr/>
        </p:nvPicPr>
        <p:blipFill>
          <a:blip r:embed="rId4"/>
          <a:stretch>
            <a:fillRect/>
          </a:stretch>
        </p:blipFill>
        <p:spPr>
          <a:xfrm>
            <a:off x="6495062" y="3600541"/>
            <a:ext cx="4737159" cy="3121863"/>
          </a:xfrm>
          <a:prstGeom prst="rect">
            <a:avLst/>
          </a:prstGeom>
        </p:spPr>
      </p:pic>
    </p:spTree>
    <p:extLst>
      <p:ext uri="{BB962C8B-B14F-4D97-AF65-F5344CB8AC3E}">
        <p14:creationId xmlns:p14="http://schemas.microsoft.com/office/powerpoint/2010/main" val="2786877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Without</a:t>
            </a:r>
            <a:r>
              <a:rPr lang="id-ID" sz="2800" dirty="0">
                <a:solidFill>
                  <a:srgbClr val="2F159A"/>
                </a:solidFill>
                <a:latin typeface="Arial"/>
                <a:cs typeface="Calibri Light"/>
              </a:rPr>
              <a:t> POD</a:t>
            </a:r>
            <a:endParaRPr lang="id-ID" sz="4000" dirty="0">
              <a:solidFill>
                <a:srgbClr val="2F159A"/>
              </a:solidFill>
              <a:latin typeface="Arial"/>
              <a:cs typeface="Arial"/>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49</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368" y="2154879"/>
            <a:ext cx="5312664" cy="3147060"/>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7304" y="2203793"/>
            <a:ext cx="5312664" cy="3098146"/>
          </a:xfrm>
          <a:prstGeom prst="rect">
            <a:avLst/>
          </a:prstGeom>
        </p:spPr>
      </p:pic>
      <p:sp>
        <p:nvSpPr>
          <p:cNvPr id="11" name="Rectangle 10"/>
          <p:cNvSpPr/>
          <p:nvPr/>
        </p:nvSpPr>
        <p:spPr>
          <a:xfrm>
            <a:off x="2563586" y="2203793"/>
            <a:ext cx="1502228" cy="376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solidFill>
              </a:rPr>
              <a:t>CD</a:t>
            </a:r>
          </a:p>
        </p:txBody>
      </p:sp>
      <p:sp>
        <p:nvSpPr>
          <p:cNvPr id="12" name="Rectangle 11"/>
          <p:cNvSpPr/>
          <p:nvPr/>
        </p:nvSpPr>
        <p:spPr>
          <a:xfrm>
            <a:off x="8222522" y="2154879"/>
            <a:ext cx="1502228" cy="376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tx1"/>
                </a:solidFill>
              </a:rPr>
              <a:t>CL</a:t>
            </a:r>
          </a:p>
        </p:txBody>
      </p:sp>
    </p:spTree>
    <p:extLst>
      <p:ext uri="{BB962C8B-B14F-4D97-AF65-F5344CB8AC3E}">
        <p14:creationId xmlns:p14="http://schemas.microsoft.com/office/powerpoint/2010/main" val="293446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b="1">
              <a:solidFill>
                <a:schemeClr val="bg1"/>
              </a:solidFill>
              <a:latin typeface="Arial" panose="020B0604020202020204" pitchFamily="34" charset="0"/>
              <a:cs typeface="Arial" panose="020B0604020202020204" pitchFamily="34" charset="0"/>
            </a:endParaRPr>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err="1"/>
          </a:p>
        </p:txBody>
      </p:sp>
      <p:sp>
        <p:nvSpPr>
          <p:cNvPr id="3" name="TextBox 2">
            <a:extLst>
              <a:ext uri="{FF2B5EF4-FFF2-40B4-BE49-F238E27FC236}">
                <a16:creationId xmlns:a16="http://schemas.microsoft.com/office/drawing/2014/main" id="{07D9950E-1593-4022-B36D-F002DD1BB621}"/>
              </a:ext>
            </a:extLst>
          </p:cNvPr>
          <p:cNvSpPr txBox="1"/>
          <p:nvPr/>
        </p:nvSpPr>
        <p:spPr>
          <a:xfrm>
            <a:off x="0" y="600240"/>
            <a:ext cx="1717040" cy="646331"/>
          </a:xfrm>
          <a:prstGeom prst="rect">
            <a:avLst/>
          </a:prstGeom>
          <a:noFill/>
          <a:ln w="19050">
            <a:solidFill>
              <a:schemeClr val="tx1"/>
            </a:solidFill>
          </a:ln>
        </p:spPr>
        <p:txBody>
          <a:bodyPr wrap="square" lIns="91440" tIns="45720" rIns="91440" bIns="45720" rtlCol="0" anchor="t">
            <a:spAutoFit/>
          </a:bodyPr>
          <a:lstStyle/>
          <a:p>
            <a:pPr algn="ctr"/>
            <a:r>
              <a:rPr lang="en-US" b="1" dirty="0">
                <a:solidFill>
                  <a:srgbClr val="2F159A"/>
                </a:solidFill>
                <a:latin typeface="Arial"/>
                <a:cs typeface="Arial"/>
              </a:rPr>
              <a:t>Aeroelastic </a:t>
            </a:r>
          </a:p>
          <a:p>
            <a:pPr algn="ctr"/>
            <a:r>
              <a:rPr lang="en-US" b="1" dirty="0">
                <a:solidFill>
                  <a:srgbClr val="2F159A"/>
                </a:solidFill>
                <a:latin typeface="Arial" panose="020B0604020202020204" pitchFamily="34" charset="0"/>
                <a:cs typeface="Arial" panose="020B0604020202020204" pitchFamily="34" charset="0"/>
              </a:rPr>
              <a:t>Analysis</a:t>
            </a:r>
          </a:p>
        </p:txBody>
      </p:sp>
      <p:sp>
        <p:nvSpPr>
          <p:cNvPr id="9" name="TextBox 8">
            <a:extLst>
              <a:ext uri="{FF2B5EF4-FFF2-40B4-BE49-F238E27FC236}">
                <a16:creationId xmlns:a16="http://schemas.microsoft.com/office/drawing/2014/main" id="{394099DE-4341-48A4-BA8A-3438BE9A2E99}"/>
              </a:ext>
            </a:extLst>
          </p:cNvPr>
          <p:cNvSpPr txBox="1"/>
          <p:nvPr/>
        </p:nvSpPr>
        <p:spPr>
          <a:xfrm>
            <a:off x="9463747" y="600240"/>
            <a:ext cx="2599511" cy="646331"/>
          </a:xfrm>
          <a:prstGeom prst="rect">
            <a:avLst/>
          </a:prstGeom>
          <a:noFill/>
          <a:ln w="19050">
            <a:solidFill>
              <a:schemeClr val="tx1"/>
            </a:solidFill>
          </a:ln>
        </p:spPr>
        <p:txBody>
          <a:bodyPr wrap="square" lIns="91440" tIns="45720" rIns="91440" bIns="45720" rtlCol="0" anchor="t">
            <a:spAutoFit/>
          </a:bodyPr>
          <a:lstStyle/>
          <a:p>
            <a:pPr algn="ctr"/>
            <a:r>
              <a:rPr lang="en-US" b="1" dirty="0">
                <a:solidFill>
                  <a:srgbClr val="2F159A"/>
                </a:solidFill>
                <a:latin typeface="Arial"/>
                <a:cs typeface="Arial"/>
              </a:rPr>
              <a:t>Proper Orthogonal Decomposition</a:t>
            </a:r>
            <a:endParaRPr lang="en-US" b="1" dirty="0">
              <a:solidFill>
                <a:srgbClr val="2F159A"/>
              </a:solidFill>
              <a:latin typeface="Arial" panose="020B0604020202020204" pitchFamily="34" charset="0"/>
              <a:cs typeface="Arial" panose="020B0604020202020204" pitchFamily="34" charset="0"/>
            </a:endParaRPr>
          </a:p>
        </p:txBody>
      </p:sp>
      <p:pic>
        <p:nvPicPr>
          <p:cNvPr id="5" name="Picture 5" descr="Diagram, schematic&#10;&#10;Description automatically generated">
            <a:extLst>
              <a:ext uri="{FF2B5EF4-FFF2-40B4-BE49-F238E27FC236}">
                <a16:creationId xmlns:a16="http://schemas.microsoft.com/office/drawing/2014/main" id="{6C51DF7F-C729-D42D-6C61-82C5F46F1A5F}"/>
              </a:ext>
            </a:extLst>
          </p:cNvPr>
          <p:cNvPicPr>
            <a:picLocks noChangeAspect="1"/>
          </p:cNvPicPr>
          <p:nvPr/>
        </p:nvPicPr>
        <p:blipFill>
          <a:blip r:embed="rId3"/>
          <a:stretch>
            <a:fillRect/>
          </a:stretch>
        </p:blipFill>
        <p:spPr>
          <a:xfrm>
            <a:off x="987262" y="1316030"/>
            <a:ext cx="4971690" cy="2129000"/>
          </a:xfrm>
          <a:prstGeom prst="rect">
            <a:avLst/>
          </a:prstGeom>
        </p:spPr>
      </p:pic>
      <p:sp>
        <p:nvSpPr>
          <p:cNvPr id="6" name="TextBox 5">
            <a:extLst>
              <a:ext uri="{FF2B5EF4-FFF2-40B4-BE49-F238E27FC236}">
                <a16:creationId xmlns:a16="http://schemas.microsoft.com/office/drawing/2014/main" id="{4307191B-6C71-C6D6-A540-DB2FBBA188F1}"/>
              </a:ext>
            </a:extLst>
          </p:cNvPr>
          <p:cNvSpPr txBox="1"/>
          <p:nvPr/>
        </p:nvSpPr>
        <p:spPr>
          <a:xfrm>
            <a:off x="3169919" y="428244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F43A8EE3-5CEB-71D0-6AA1-1DAE73C4C2F2}"/>
              </a:ext>
            </a:extLst>
          </p:cNvPr>
          <p:cNvSpPr txBox="1"/>
          <p:nvPr/>
        </p:nvSpPr>
        <p:spPr>
          <a:xfrm>
            <a:off x="3139440" y="4312920"/>
            <a:ext cx="5364480" cy="9906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CFFBA199-8FF7-5B68-16F2-A774BD6FFA9E}"/>
              </a:ext>
            </a:extLst>
          </p:cNvPr>
          <p:cNvSpPr txBox="1"/>
          <p:nvPr/>
        </p:nvSpPr>
        <p:spPr>
          <a:xfrm>
            <a:off x="274097" y="4991818"/>
            <a:ext cx="59530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cs typeface="Calibri"/>
              </a:rPr>
              <a:t>Analyze using </a:t>
            </a:r>
            <a:r>
              <a:rPr lang="en-US" b="1" dirty="0">
                <a:latin typeface="Arial"/>
                <a:cs typeface="Calibri"/>
              </a:rPr>
              <a:t>ISOGAI </a:t>
            </a:r>
            <a:r>
              <a:rPr lang="id-ID" b="1" dirty="0" err="1">
                <a:latin typeface="Arial"/>
                <a:cs typeface="Calibri"/>
              </a:rPr>
              <a:t>Case</a:t>
            </a:r>
            <a:endParaRPr lang="en-US" b="1" dirty="0">
              <a:latin typeface="Arial"/>
              <a:cs typeface="Arial"/>
            </a:endParaRPr>
          </a:p>
          <a:p>
            <a:pPr marL="285750" indent="-285750">
              <a:buFont typeface="Arial"/>
              <a:buChar char="•"/>
            </a:pPr>
            <a:r>
              <a:rPr lang="en-US" dirty="0">
                <a:latin typeface="Arial"/>
                <a:cs typeface="Calibri"/>
              </a:rPr>
              <a:t>Only 2 dominant structural are considered. They are </a:t>
            </a:r>
            <a:r>
              <a:rPr lang="en-US" b="1" dirty="0">
                <a:latin typeface="Arial"/>
                <a:cs typeface="Calibri"/>
              </a:rPr>
              <a:t>Flexural and Torsional Bending</a:t>
            </a:r>
          </a:p>
          <a:p>
            <a:pPr marL="285750" indent="-285750">
              <a:buFont typeface="Arial"/>
              <a:buChar char="•"/>
            </a:pPr>
            <a:r>
              <a:rPr lang="en-US" dirty="0">
                <a:latin typeface="Arial"/>
                <a:cs typeface="Calibri"/>
              </a:rPr>
              <a:t>Only 2 motion is allowed. They are </a:t>
            </a:r>
            <a:r>
              <a:rPr lang="en-US" b="1" dirty="0">
                <a:latin typeface="Arial"/>
                <a:cs typeface="Calibri"/>
              </a:rPr>
              <a:t>Pitching motion and Plunging Motion</a:t>
            </a:r>
            <a:endParaRPr lang="en-US" b="1" dirty="0">
              <a:latin typeface="Calibri" panose="020F0502020204030204"/>
              <a:cs typeface="Calibri"/>
            </a:endParaRPr>
          </a:p>
        </p:txBody>
      </p:sp>
      <p:pic>
        <p:nvPicPr>
          <p:cNvPr id="10" name="Picture 12">
            <a:extLst>
              <a:ext uri="{FF2B5EF4-FFF2-40B4-BE49-F238E27FC236}">
                <a16:creationId xmlns:a16="http://schemas.microsoft.com/office/drawing/2014/main" id="{2AFE8E7F-5E4A-4191-F366-92893EB97B31}"/>
              </a:ext>
            </a:extLst>
          </p:cNvPr>
          <p:cNvPicPr>
            <a:picLocks noChangeAspect="1"/>
          </p:cNvPicPr>
          <p:nvPr/>
        </p:nvPicPr>
        <p:blipFill>
          <a:blip r:embed="rId4"/>
          <a:stretch>
            <a:fillRect/>
          </a:stretch>
        </p:blipFill>
        <p:spPr>
          <a:xfrm>
            <a:off x="78826" y="3644549"/>
            <a:ext cx="6565409" cy="1171460"/>
          </a:xfrm>
          <a:prstGeom prst="rect">
            <a:avLst/>
          </a:prstGeom>
        </p:spPr>
      </p:pic>
      <p:sp>
        <p:nvSpPr>
          <p:cNvPr id="13" name="Slide Number Placeholder 12">
            <a:extLst>
              <a:ext uri="{FF2B5EF4-FFF2-40B4-BE49-F238E27FC236}">
                <a16:creationId xmlns:a16="http://schemas.microsoft.com/office/drawing/2014/main" id="{A6A0C02D-92CC-3FC9-AEC4-054FA8AB5EC2}"/>
              </a:ext>
            </a:extLst>
          </p:cNvPr>
          <p:cNvSpPr>
            <a:spLocks noGrp="1"/>
          </p:cNvSpPr>
          <p:nvPr>
            <p:ph type="sldNum" sz="quarter" idx="12"/>
          </p:nvPr>
        </p:nvSpPr>
        <p:spPr/>
        <p:txBody>
          <a:bodyPr/>
          <a:lstStyle/>
          <a:p>
            <a:fld id="{E05D2077-89F6-432B-BE56-DF9F51AFF43C}" type="slidenum">
              <a:rPr lang="en-US" smtClean="0"/>
              <a:t>5</a:t>
            </a:fld>
            <a:endParaRPr lang="en-US"/>
          </a:p>
        </p:txBody>
      </p:sp>
      <p:sp>
        <p:nvSpPr>
          <p:cNvPr id="17" name="TextBox 16">
            <a:extLst>
              <a:ext uri="{FF2B5EF4-FFF2-40B4-BE49-F238E27FC236}">
                <a16:creationId xmlns:a16="http://schemas.microsoft.com/office/drawing/2014/main" id="{719A333C-6E1E-82FB-0A41-E1AA404ADD01}"/>
              </a:ext>
            </a:extLst>
          </p:cNvPr>
          <p:cNvSpPr txBox="1"/>
          <p:nvPr/>
        </p:nvSpPr>
        <p:spPr>
          <a:xfrm>
            <a:off x="627334" y="3320806"/>
            <a:ext cx="6016902" cy="307777"/>
          </a:xfrm>
          <a:prstGeom prst="rect">
            <a:avLst/>
          </a:prstGeom>
          <a:noFill/>
        </p:spPr>
        <p:txBody>
          <a:bodyPr wrap="square" lIns="91440" tIns="45720" rIns="91440" bIns="45720" rtlCol="0" anchor="t">
            <a:spAutoFit/>
          </a:bodyPr>
          <a:lstStyle/>
          <a:p>
            <a:r>
              <a:rPr lang="en-US" sz="1400" b="1">
                <a:ea typeface="+mn-lt"/>
                <a:cs typeface="+mn-lt"/>
              </a:rPr>
              <a:t>Fig3: Aeroelastic Analysis Diagram</a:t>
            </a:r>
            <a:endParaRPr lang="en-US"/>
          </a:p>
        </p:txBody>
      </p:sp>
      <p:sp>
        <p:nvSpPr>
          <p:cNvPr id="18" name="TextBox 17">
            <a:extLst>
              <a:ext uri="{FF2B5EF4-FFF2-40B4-BE49-F238E27FC236}">
                <a16:creationId xmlns:a16="http://schemas.microsoft.com/office/drawing/2014/main" id="{4F6A87E9-50B8-8437-8C79-C6C55E061196}"/>
              </a:ext>
            </a:extLst>
          </p:cNvPr>
          <p:cNvSpPr txBox="1"/>
          <p:nvPr/>
        </p:nvSpPr>
        <p:spPr>
          <a:xfrm>
            <a:off x="627333" y="4729787"/>
            <a:ext cx="6016902" cy="307777"/>
          </a:xfrm>
          <a:prstGeom prst="rect">
            <a:avLst/>
          </a:prstGeom>
          <a:noFill/>
        </p:spPr>
        <p:txBody>
          <a:bodyPr wrap="square" lIns="91440" tIns="45720" rIns="91440" bIns="45720" rtlCol="0" anchor="t">
            <a:spAutoFit/>
          </a:bodyPr>
          <a:lstStyle/>
          <a:p>
            <a:r>
              <a:rPr lang="en-US" sz="1400" b="1">
                <a:ea typeface="+mn-lt"/>
                <a:cs typeface="+mn-lt"/>
              </a:rPr>
              <a:t>Eq1: Aeroelastic Analysis Diagram</a:t>
            </a:r>
            <a:endParaRPr lang="en-US"/>
          </a:p>
        </p:txBody>
      </p:sp>
      <p:cxnSp>
        <p:nvCxnSpPr>
          <p:cNvPr id="16" name="Straight Connector 16">
            <a:extLst>
              <a:ext uri="{FF2B5EF4-FFF2-40B4-BE49-F238E27FC236}">
                <a16:creationId xmlns:a16="http://schemas.microsoft.com/office/drawing/2014/main" id="{3401408B-D5D8-8F44-F4E6-49B193456539}"/>
              </a:ext>
            </a:extLst>
          </p:cNvPr>
          <p:cNvCxnSpPr>
            <a:cxnSpLocks/>
          </p:cNvCxnSpPr>
          <p:nvPr/>
        </p:nvCxnSpPr>
        <p:spPr>
          <a:xfrm>
            <a:off x="6644235" y="1420456"/>
            <a:ext cx="0" cy="4935894"/>
          </a:xfrm>
          <a:prstGeom prst="line">
            <a:avLst/>
          </a:prstGeom>
          <a:ln w="28575">
            <a:solidFill>
              <a:srgbClr val="2F159A"/>
            </a:solidFill>
          </a:ln>
        </p:spPr>
        <p:style>
          <a:lnRef idx="1">
            <a:schemeClr val="dk1"/>
          </a:lnRef>
          <a:fillRef idx="0">
            <a:schemeClr val="dk1"/>
          </a:fillRef>
          <a:effectRef idx="0">
            <a:schemeClr val="dk1"/>
          </a:effectRef>
          <a:fontRef idx="minor">
            <a:schemeClr val="tx1"/>
          </a:fontRef>
        </p:style>
      </p:cxnSp>
      <p:sp>
        <p:nvSpPr>
          <p:cNvPr id="19" name="TextBox 7">
            <a:extLst>
              <a:ext uri="{FF2B5EF4-FFF2-40B4-BE49-F238E27FC236}">
                <a16:creationId xmlns:a16="http://schemas.microsoft.com/office/drawing/2014/main" id="{8F6A5B2D-6586-7C62-27A5-22C389A204C7}"/>
              </a:ext>
            </a:extLst>
          </p:cNvPr>
          <p:cNvSpPr txBox="1"/>
          <p:nvPr/>
        </p:nvSpPr>
        <p:spPr>
          <a:xfrm>
            <a:off x="6797792" y="1488067"/>
            <a:ext cx="44069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2F159A"/>
                </a:solidFill>
                <a:latin typeface="Arial"/>
                <a:cs typeface="Calibri"/>
              </a:rPr>
              <a:t>Procedures of POD (Weiss,2019)</a:t>
            </a:r>
            <a:endParaRPr lang="en-US" b="1" dirty="0">
              <a:solidFill>
                <a:srgbClr val="2F159A"/>
              </a:solidFill>
              <a:latin typeface="Arial"/>
              <a:cs typeface="Arial"/>
            </a:endParaRPr>
          </a:p>
        </p:txBody>
      </p:sp>
      <p:sp>
        <p:nvSpPr>
          <p:cNvPr id="20" name="TextBox 4">
            <a:extLst>
              <a:ext uri="{FF2B5EF4-FFF2-40B4-BE49-F238E27FC236}">
                <a16:creationId xmlns:a16="http://schemas.microsoft.com/office/drawing/2014/main" id="{D511F180-22EA-9EBD-489A-FF31304ACC22}"/>
              </a:ext>
            </a:extLst>
          </p:cNvPr>
          <p:cNvSpPr txBox="1"/>
          <p:nvPr/>
        </p:nvSpPr>
        <p:spPr>
          <a:xfrm>
            <a:off x="6728914" y="1926908"/>
            <a:ext cx="35949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b="1" dirty="0">
                <a:latin typeface="Arial"/>
                <a:cs typeface="Calibri"/>
              </a:rPr>
              <a:t>Define solution matrix</a:t>
            </a:r>
            <a:endParaRPr lang="en-US" dirty="0"/>
          </a:p>
          <a:p>
            <a:pPr marL="342900" indent="-342900">
              <a:buAutoNum type="arabicPeriod"/>
            </a:pPr>
            <a:endParaRPr lang="en-US" dirty="0">
              <a:latin typeface="Arial"/>
              <a:cs typeface="Calibri"/>
            </a:endParaRPr>
          </a:p>
        </p:txBody>
      </p:sp>
      <p:sp>
        <p:nvSpPr>
          <p:cNvPr id="21" name="TextBox 5">
            <a:extLst>
              <a:ext uri="{FF2B5EF4-FFF2-40B4-BE49-F238E27FC236}">
                <a16:creationId xmlns:a16="http://schemas.microsoft.com/office/drawing/2014/main" id="{C58A1847-9A5D-7BA5-EA8D-3F2D50E43601}"/>
              </a:ext>
            </a:extLst>
          </p:cNvPr>
          <p:cNvSpPr txBox="1"/>
          <p:nvPr/>
        </p:nvSpPr>
        <p:spPr>
          <a:xfrm>
            <a:off x="6728914" y="2330801"/>
            <a:ext cx="35949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b="1" dirty="0">
                <a:latin typeface="Arial"/>
                <a:cs typeface="Calibri"/>
              </a:rPr>
              <a:t>Decompose Solution Matrix Using SVD</a:t>
            </a:r>
            <a:endParaRPr lang="en-US" dirty="0"/>
          </a:p>
          <a:p>
            <a:endParaRPr lang="en-US" dirty="0">
              <a:latin typeface="Arial"/>
              <a:cs typeface="Calibri"/>
            </a:endParaRPr>
          </a:p>
          <a:p>
            <a:pPr marL="342900" indent="-342900">
              <a:buAutoNum type="arabicPeriod"/>
            </a:pPr>
            <a:endParaRPr lang="en-US" dirty="0">
              <a:latin typeface="Arial"/>
              <a:cs typeface="Calibri"/>
            </a:endParaRPr>
          </a:p>
        </p:txBody>
      </p:sp>
      <p:sp>
        <p:nvSpPr>
          <p:cNvPr id="22" name="TextBox 6">
            <a:extLst>
              <a:ext uri="{FF2B5EF4-FFF2-40B4-BE49-F238E27FC236}">
                <a16:creationId xmlns:a16="http://schemas.microsoft.com/office/drawing/2014/main" id="{7B3A9997-58CD-8EE7-40A4-ECE8947F6986}"/>
              </a:ext>
            </a:extLst>
          </p:cNvPr>
          <p:cNvSpPr txBox="1"/>
          <p:nvPr/>
        </p:nvSpPr>
        <p:spPr>
          <a:xfrm>
            <a:off x="6713505" y="2973867"/>
            <a:ext cx="359491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b="1" dirty="0">
                <a:latin typeface="Arial"/>
                <a:cs typeface="Calibri"/>
              </a:rPr>
              <a:t>Define the amount of POD coefficients and truncate the U vector from previous step.</a:t>
            </a:r>
          </a:p>
          <a:p>
            <a:pPr marL="342900" indent="-342900">
              <a:buAutoNum type="arabicPeriod"/>
            </a:pPr>
            <a:endParaRPr lang="en-US" dirty="0">
              <a:latin typeface="Arial"/>
              <a:cs typeface="Calibri"/>
            </a:endParaRPr>
          </a:p>
        </p:txBody>
      </p:sp>
      <p:sp>
        <p:nvSpPr>
          <p:cNvPr id="23" name="TextBox 9">
            <a:extLst>
              <a:ext uri="{FF2B5EF4-FFF2-40B4-BE49-F238E27FC236}">
                <a16:creationId xmlns:a16="http://schemas.microsoft.com/office/drawing/2014/main" id="{E45B969B-C768-399D-6DC1-1E3DD36800CA}"/>
              </a:ext>
            </a:extLst>
          </p:cNvPr>
          <p:cNvSpPr txBox="1"/>
          <p:nvPr/>
        </p:nvSpPr>
        <p:spPr>
          <a:xfrm>
            <a:off x="6686292" y="4123791"/>
            <a:ext cx="35949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b="1" dirty="0">
                <a:latin typeface="Arial"/>
                <a:cs typeface="Calibri"/>
              </a:rPr>
              <a:t>Calculate The POD Coefficients</a:t>
            </a:r>
          </a:p>
          <a:p>
            <a:endParaRPr lang="en-US" dirty="0">
              <a:latin typeface="Arial"/>
              <a:cs typeface="Calibri"/>
            </a:endParaRPr>
          </a:p>
          <a:p>
            <a:pPr marL="342900" indent="-342900">
              <a:buAutoNum type="arabicPeriod"/>
            </a:pPr>
            <a:endParaRPr lang="en-US" dirty="0">
              <a:latin typeface="Arial"/>
              <a:cs typeface="Calibri"/>
            </a:endParaRPr>
          </a:p>
        </p:txBody>
      </p:sp>
      <p:sp>
        <p:nvSpPr>
          <p:cNvPr id="24" name="TextBox 17">
            <a:extLst>
              <a:ext uri="{FF2B5EF4-FFF2-40B4-BE49-F238E27FC236}">
                <a16:creationId xmlns:a16="http://schemas.microsoft.com/office/drawing/2014/main" id="{B49F0DB4-DB11-1C3E-19B6-2B95F6B4A56B}"/>
              </a:ext>
            </a:extLst>
          </p:cNvPr>
          <p:cNvSpPr txBox="1"/>
          <p:nvPr/>
        </p:nvSpPr>
        <p:spPr>
          <a:xfrm>
            <a:off x="6728914" y="4814447"/>
            <a:ext cx="50683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b="1" dirty="0">
                <a:latin typeface="Arial"/>
                <a:cs typeface="Calibri"/>
              </a:rPr>
              <a:t>Map the POD Coefficient to Each Input and Predict New Label</a:t>
            </a:r>
          </a:p>
          <a:p>
            <a:endParaRPr lang="en-US" dirty="0">
              <a:latin typeface="Arial"/>
              <a:cs typeface="Calibri"/>
            </a:endParaRPr>
          </a:p>
          <a:p>
            <a:pPr marL="342900" indent="-342900">
              <a:buAutoNum type="arabicPeriod"/>
            </a:pPr>
            <a:endParaRPr lang="en-US" dirty="0">
              <a:latin typeface="Arial"/>
              <a:cs typeface="Calibri"/>
            </a:endParaRPr>
          </a:p>
        </p:txBody>
      </p:sp>
      <p:sp>
        <p:nvSpPr>
          <p:cNvPr id="25" name="TextBox 18">
            <a:extLst>
              <a:ext uri="{FF2B5EF4-FFF2-40B4-BE49-F238E27FC236}">
                <a16:creationId xmlns:a16="http://schemas.microsoft.com/office/drawing/2014/main" id="{E5173825-9AAF-ABA4-22EE-185213CB845E}"/>
              </a:ext>
            </a:extLst>
          </p:cNvPr>
          <p:cNvSpPr txBox="1"/>
          <p:nvPr/>
        </p:nvSpPr>
        <p:spPr>
          <a:xfrm>
            <a:off x="6728914" y="5521146"/>
            <a:ext cx="50683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b="1" dirty="0">
                <a:latin typeface="Arial"/>
                <a:cs typeface="Calibri"/>
              </a:rPr>
              <a:t>Reverse The Prediction From POD Space into Original Data Space</a:t>
            </a:r>
          </a:p>
          <a:p>
            <a:endParaRPr lang="en-US" dirty="0">
              <a:latin typeface="Arial"/>
              <a:cs typeface="Calibri"/>
            </a:endParaRPr>
          </a:p>
          <a:p>
            <a:pPr marL="342900" indent="-342900">
              <a:buAutoNum type="arabicPeriod"/>
            </a:pPr>
            <a:endParaRPr lang="en-US" dirty="0">
              <a:latin typeface="Arial"/>
              <a:cs typeface="Calibri"/>
            </a:endParaRPr>
          </a:p>
        </p:txBody>
      </p:sp>
    </p:spTree>
    <p:extLst>
      <p:ext uri="{BB962C8B-B14F-4D97-AF65-F5344CB8AC3E}">
        <p14:creationId xmlns:p14="http://schemas.microsoft.com/office/powerpoint/2010/main" val="330327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err="1">
                <a:solidFill>
                  <a:srgbClr val="2F159A"/>
                </a:solidFill>
                <a:latin typeface="Arial"/>
                <a:cs typeface="Calibri Light"/>
              </a:rPr>
              <a:t>Appendix</a:t>
            </a:r>
            <a:r>
              <a:rPr lang="id-ID" sz="4000" dirty="0">
                <a:solidFill>
                  <a:srgbClr val="2F159A"/>
                </a:solidFill>
                <a:latin typeface="Arial"/>
                <a:cs typeface="Calibri Light"/>
              </a:rPr>
              <a:t>: </a:t>
            </a:r>
            <a:r>
              <a:rPr lang="id-ID" sz="2800" dirty="0" err="1">
                <a:solidFill>
                  <a:srgbClr val="2F159A"/>
                </a:solidFill>
                <a:latin typeface="Arial"/>
                <a:cs typeface="Calibri Light"/>
              </a:rPr>
              <a:t>Without</a:t>
            </a:r>
            <a:r>
              <a:rPr lang="id-ID" sz="2800" dirty="0">
                <a:solidFill>
                  <a:srgbClr val="2F159A"/>
                </a:solidFill>
                <a:latin typeface="Arial"/>
                <a:cs typeface="Calibri Light"/>
              </a:rPr>
              <a:t> POD</a:t>
            </a:r>
            <a:endParaRPr lang="id-ID" sz="4000" dirty="0">
              <a:solidFill>
                <a:srgbClr val="2F159A"/>
              </a:solidFill>
              <a:latin typeface="Arial"/>
              <a:cs typeface="Arial"/>
            </a:endParaRPr>
          </a:p>
        </p:txBody>
      </p:sp>
      <p:sp>
        <p:nvSpPr>
          <p:cNvPr id="4" name="Slide Number Placeholder 3"/>
          <p:cNvSpPr>
            <a:spLocks noGrp="1"/>
          </p:cNvSpPr>
          <p:nvPr>
            <p:ph type="sldNum" sz="quarter" idx="12"/>
          </p:nvPr>
        </p:nvSpPr>
        <p:spPr/>
        <p:txBody>
          <a:bodyPr/>
          <a:lstStyle/>
          <a:p>
            <a:fld id="{E05D2077-89F6-432B-BE56-DF9F51AFF43C}" type="slidenum">
              <a:rPr lang="en-US" smtClean="0"/>
              <a:t>50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0864" y="2366567"/>
            <a:ext cx="5312664" cy="315540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66568"/>
            <a:ext cx="5312664" cy="3155401"/>
          </a:xfrm>
          <a:prstGeom prst="rect">
            <a:avLst/>
          </a:prstGeom>
        </p:spPr>
      </p:pic>
      <p:sp>
        <p:nvSpPr>
          <p:cNvPr id="10" name="Rectangle 9"/>
          <p:cNvSpPr/>
          <p:nvPr/>
        </p:nvSpPr>
        <p:spPr>
          <a:xfrm>
            <a:off x="8056082" y="2366566"/>
            <a:ext cx="1502228" cy="376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err="1">
                <a:solidFill>
                  <a:schemeClr val="tx1"/>
                </a:solidFill>
              </a:rPr>
              <a:t>Pitch</a:t>
            </a:r>
            <a:endParaRPr lang="id-ID" dirty="0">
              <a:solidFill>
                <a:schemeClr val="tx1"/>
              </a:solidFill>
            </a:endParaRPr>
          </a:p>
        </p:txBody>
      </p:sp>
      <p:sp>
        <p:nvSpPr>
          <p:cNvPr id="11" name="Rectangle 10"/>
          <p:cNvSpPr/>
          <p:nvPr/>
        </p:nvSpPr>
        <p:spPr>
          <a:xfrm>
            <a:off x="2523851" y="2366565"/>
            <a:ext cx="1917520" cy="376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err="1">
                <a:solidFill>
                  <a:schemeClr val="tx1"/>
                </a:solidFill>
              </a:rPr>
              <a:t>Plunge</a:t>
            </a:r>
            <a:endParaRPr lang="id-ID" dirty="0">
              <a:solidFill>
                <a:schemeClr val="tx1"/>
              </a:solidFill>
            </a:endParaRPr>
          </a:p>
        </p:txBody>
      </p:sp>
    </p:spTree>
    <p:extLst>
      <p:ext uri="{BB962C8B-B14F-4D97-AF65-F5344CB8AC3E}">
        <p14:creationId xmlns:p14="http://schemas.microsoft.com/office/powerpoint/2010/main" val="788344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Arrow: Pentagon 19">
            <a:extLst>
              <a:ext uri="{FF2B5EF4-FFF2-40B4-BE49-F238E27FC236}">
                <a16:creationId xmlns:a16="http://schemas.microsoft.com/office/drawing/2014/main" id="{77062A82-3073-4485-B779-CDA86F3BF84E}"/>
              </a:ext>
            </a:extLst>
          </p:cNvPr>
          <p:cNvSpPr/>
          <p:nvPr/>
        </p:nvSpPr>
        <p:spPr>
          <a:xfrm>
            <a:off x="0" y="118408"/>
            <a:ext cx="2331720"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dirty="0">
                <a:solidFill>
                  <a:schemeClr val="bg1"/>
                </a:solidFill>
                <a:latin typeface="Arial"/>
                <a:cs typeface="Arial"/>
              </a:rPr>
              <a:t>Introduction</a:t>
            </a:r>
            <a:endParaRPr lang="en-US" dirty="0">
              <a:solidFill>
                <a:schemeClr val="bg1"/>
              </a:solidFill>
            </a:endParaRPr>
          </a:p>
        </p:txBody>
      </p:sp>
      <p:sp>
        <p:nvSpPr>
          <p:cNvPr id="21" name="Arrow: Pentagon 20">
            <a:extLst>
              <a:ext uri="{FF2B5EF4-FFF2-40B4-BE49-F238E27FC236}">
                <a16:creationId xmlns:a16="http://schemas.microsoft.com/office/drawing/2014/main" id="{B2EF2067-DE1C-4FBD-BC7C-6D7E2D7D92FB}"/>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dirty="0">
                <a:solidFill>
                  <a:schemeClr val="bg1"/>
                </a:solidFill>
                <a:latin typeface="Arial"/>
                <a:cs typeface="Arial"/>
              </a:rPr>
              <a:t>Theory</a:t>
            </a:r>
            <a:endParaRPr lang="en-US" dirty="0"/>
          </a:p>
        </p:txBody>
      </p:sp>
      <p:sp>
        <p:nvSpPr>
          <p:cNvPr id="22" name="Arrow: Pentagon 21">
            <a:extLst>
              <a:ext uri="{FF2B5EF4-FFF2-40B4-BE49-F238E27FC236}">
                <a16:creationId xmlns:a16="http://schemas.microsoft.com/office/drawing/2014/main" id="{7617C442-22A0-4F64-9FA0-B9D79117D7FB}"/>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dirty="0">
                <a:solidFill>
                  <a:schemeClr val="bg1"/>
                </a:solidFill>
                <a:latin typeface="Arial"/>
                <a:cs typeface="Arial"/>
              </a:rPr>
              <a:t>Methodology</a:t>
            </a:r>
            <a:endParaRPr lang="en-US" dirty="0">
              <a:solidFill>
                <a:schemeClr val="bg1"/>
              </a:solidFill>
            </a:endParaRPr>
          </a:p>
        </p:txBody>
      </p:sp>
      <p:sp>
        <p:nvSpPr>
          <p:cNvPr id="23" name="Arrow: Pentagon 22">
            <a:extLst>
              <a:ext uri="{FF2B5EF4-FFF2-40B4-BE49-F238E27FC236}">
                <a16:creationId xmlns:a16="http://schemas.microsoft.com/office/drawing/2014/main" id="{B087819F-B5C2-47B6-AF0C-826084ADF08E}"/>
              </a:ext>
            </a:extLst>
          </p:cNvPr>
          <p:cNvSpPr/>
          <p:nvPr/>
        </p:nvSpPr>
        <p:spPr>
          <a:xfrm>
            <a:off x="7345102" y="128802"/>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dirty="0">
                <a:solidFill>
                  <a:schemeClr val="bg1"/>
                </a:solidFill>
                <a:latin typeface="Arial"/>
                <a:cs typeface="Arial"/>
              </a:rPr>
              <a:t>Result</a:t>
            </a:r>
            <a:endParaRPr lang="en-US" dirty="0"/>
          </a:p>
        </p:txBody>
      </p:sp>
      <p:sp>
        <p:nvSpPr>
          <p:cNvPr id="24" name="Rectangle 23">
            <a:extLst>
              <a:ext uri="{FF2B5EF4-FFF2-40B4-BE49-F238E27FC236}">
                <a16:creationId xmlns:a16="http://schemas.microsoft.com/office/drawing/2014/main" id="{F5FFAABB-92B9-45DD-99CD-AE568E2C3578}"/>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dirty="0">
                <a:solidFill>
                  <a:schemeClr val="bg1"/>
                </a:solidFill>
                <a:latin typeface="Arial"/>
                <a:cs typeface="Arial"/>
              </a:rPr>
              <a:t>Conclusion</a:t>
            </a:r>
            <a:endParaRPr lang="en-US" dirty="0"/>
          </a:p>
        </p:txBody>
      </p:sp>
      <p:sp>
        <p:nvSpPr>
          <p:cNvPr id="9" name="TextBox 8">
            <a:extLst>
              <a:ext uri="{FF2B5EF4-FFF2-40B4-BE49-F238E27FC236}">
                <a16:creationId xmlns:a16="http://schemas.microsoft.com/office/drawing/2014/main" id="{70A6922F-D3CB-4866-8292-F32C96FC5F2E}"/>
              </a:ext>
            </a:extLst>
          </p:cNvPr>
          <p:cNvSpPr txBox="1"/>
          <p:nvPr/>
        </p:nvSpPr>
        <p:spPr>
          <a:xfrm>
            <a:off x="186049" y="649449"/>
            <a:ext cx="8033808" cy="615553"/>
          </a:xfrm>
          <a:prstGeom prst="rect">
            <a:avLst/>
          </a:prstGeom>
          <a:noFill/>
        </p:spPr>
        <p:txBody>
          <a:bodyPr wrap="square" lIns="91440" tIns="45720" rIns="91440" bIns="45720" rtlCol="0" anchor="t">
            <a:spAutoFit/>
          </a:bodyPr>
          <a:lstStyle/>
          <a:p>
            <a:r>
              <a:rPr lang="en-US" sz="1600" dirty="0">
                <a:latin typeface="Arial"/>
                <a:cs typeface="Arial"/>
              </a:rPr>
              <a:t>Aeroelastic Analysis is very crucial to design modern aircraft and The cost of Aeroelastic Experimentation and Simulation is </a:t>
            </a:r>
            <a:r>
              <a:rPr lang="en-US" sz="1600" b="1" dirty="0">
                <a:latin typeface="Arial"/>
                <a:cs typeface="Arial"/>
              </a:rPr>
              <a:t>Very Expensive</a:t>
            </a:r>
            <a:r>
              <a:rPr lang="id-ID" sz="1600" b="1" dirty="0">
                <a:latin typeface="Arial"/>
                <a:cs typeface="Arial"/>
              </a:rPr>
              <a:t> </a:t>
            </a:r>
            <a:r>
              <a:rPr lang="id-ID" b="1" dirty="0">
                <a:latin typeface="Arial"/>
                <a:cs typeface="Arial"/>
              </a:rPr>
              <a:t>-</a:t>
            </a:r>
            <a:r>
              <a:rPr lang="id-ID" sz="1600" b="1" dirty="0">
                <a:latin typeface="Arial"/>
                <a:cs typeface="Arial"/>
              </a:rPr>
              <a:t>&gt; </a:t>
            </a:r>
            <a:r>
              <a:rPr lang="id-ID" sz="1600" b="1" dirty="0" err="1">
                <a:latin typeface="Arial"/>
                <a:cs typeface="Arial"/>
              </a:rPr>
              <a:t>Surrogate</a:t>
            </a:r>
            <a:r>
              <a:rPr lang="id-ID" sz="1600" b="1" dirty="0">
                <a:latin typeface="Arial"/>
                <a:cs typeface="Arial"/>
              </a:rPr>
              <a:t> Model.</a:t>
            </a:r>
            <a:endParaRPr lang="en-US" sz="16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E5C9AA9-35F6-48B9-8B27-DE078D09886E}"/>
              </a:ext>
            </a:extLst>
          </p:cNvPr>
          <p:cNvSpPr txBox="1"/>
          <p:nvPr/>
        </p:nvSpPr>
        <p:spPr>
          <a:xfrm>
            <a:off x="7856154" y="5336311"/>
            <a:ext cx="4335846" cy="523220"/>
          </a:xfrm>
          <a:prstGeom prst="rect">
            <a:avLst/>
          </a:prstGeom>
          <a:noFill/>
        </p:spPr>
        <p:txBody>
          <a:bodyPr wrap="square" lIns="91440" tIns="45720" rIns="91440" bIns="45720" rtlCol="0" anchor="t">
            <a:spAutoFit/>
          </a:bodyPr>
          <a:lstStyle/>
          <a:p>
            <a:r>
              <a:rPr lang="en-US" sz="1400" b="1" dirty="0">
                <a:latin typeface="Arial" panose="020B0604020202020204" pitchFamily="34" charset="0"/>
                <a:cs typeface="Arial" panose="020B0604020202020204" pitchFamily="34" charset="0"/>
              </a:rPr>
              <a:t>Fig2:</a:t>
            </a:r>
            <a:r>
              <a:rPr lang="id-ID" sz="1400" b="1" dirty="0">
                <a:latin typeface="Arial" panose="020B0604020202020204" pitchFamily="34" charset="0"/>
                <a:cs typeface="Arial" panose="020B0604020202020204" pitchFamily="34" charset="0"/>
              </a:rPr>
              <a:t> </a:t>
            </a:r>
            <a:r>
              <a:rPr lang="id-ID" sz="1400" b="1" dirty="0" err="1">
                <a:latin typeface="Arial" panose="020B0604020202020204" pitchFamily="34" charset="0"/>
                <a:cs typeface="Arial" panose="020B0604020202020204" pitchFamily="34" charset="0"/>
              </a:rPr>
              <a:t>Surrogate</a:t>
            </a:r>
            <a:r>
              <a:rPr lang="id-ID" sz="1400" b="1" dirty="0">
                <a:latin typeface="Arial" panose="020B0604020202020204" pitchFamily="34" charset="0"/>
                <a:cs typeface="Arial" panose="020B0604020202020204" pitchFamily="34" charset="0"/>
              </a:rPr>
              <a:t> Model </a:t>
            </a:r>
            <a:r>
              <a:rPr lang="id-ID" sz="1400" b="1" dirty="0" err="1">
                <a:latin typeface="Arial" panose="020B0604020202020204" pitchFamily="34" charset="0"/>
                <a:cs typeface="Arial" panose="020B0604020202020204" pitchFamily="34" charset="0"/>
              </a:rPr>
              <a:t>Comparison</a:t>
            </a:r>
            <a:r>
              <a:rPr lang="id-ID" sz="1400" b="1" dirty="0">
                <a:latin typeface="Arial" panose="020B0604020202020204" pitchFamily="34" charset="0"/>
                <a:cs typeface="Arial" panose="020B0604020202020204" pitchFamily="34" charset="0"/>
              </a:rPr>
              <a:t> </a:t>
            </a:r>
            <a:r>
              <a:rPr lang="id-ID" sz="1400" b="1" dirty="0" err="1">
                <a:latin typeface="Arial" panose="020B0604020202020204" pitchFamily="34" charset="0"/>
                <a:cs typeface="Arial" panose="020B0604020202020204" pitchFamily="34" charset="0"/>
              </a:rPr>
              <a:t>with</a:t>
            </a:r>
            <a:r>
              <a:rPr lang="id-ID" sz="1400" b="1" dirty="0">
                <a:latin typeface="Arial" panose="020B0604020202020204" pitchFamily="34" charset="0"/>
                <a:cs typeface="Arial" panose="020B0604020202020204" pitchFamily="34" charset="0"/>
              </a:rPr>
              <a:t> </a:t>
            </a:r>
            <a:r>
              <a:rPr lang="id-ID" sz="1400" b="1" dirty="0" err="1">
                <a:latin typeface="Arial" panose="020B0604020202020204" pitchFamily="34" charset="0"/>
                <a:cs typeface="Arial" panose="020B0604020202020204" pitchFamily="34" charset="0"/>
              </a:rPr>
              <a:t>Simulation</a:t>
            </a:r>
            <a:endParaRPr lang="en-US" sz="14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DE15C39-0749-4B0C-B0E6-D1AC8B3C83F5}"/>
              </a:ext>
            </a:extLst>
          </p:cNvPr>
          <p:cNvSpPr txBox="1"/>
          <p:nvPr/>
        </p:nvSpPr>
        <p:spPr>
          <a:xfrm>
            <a:off x="9982200" y="651945"/>
            <a:ext cx="2135226" cy="369332"/>
          </a:xfrm>
          <a:prstGeom prst="rect">
            <a:avLst/>
          </a:prstGeom>
          <a:noFill/>
          <a:ln w="19050">
            <a:solidFill>
              <a:schemeClr val="tx1"/>
            </a:solidFill>
          </a:ln>
        </p:spPr>
        <p:txBody>
          <a:bodyPr wrap="square" lIns="91440" tIns="45720" rIns="91440" bIns="45720" rtlCol="0" anchor="t">
            <a:spAutoFit/>
          </a:bodyPr>
          <a:lstStyle/>
          <a:p>
            <a:pPr algn="ctr"/>
            <a:r>
              <a:rPr lang="en-US" b="1" dirty="0">
                <a:solidFill>
                  <a:srgbClr val="2F159A"/>
                </a:solidFill>
                <a:latin typeface="Arial"/>
                <a:cs typeface="Arial"/>
              </a:rPr>
              <a:t>Background</a:t>
            </a:r>
            <a:endParaRPr lang="en-US" dirty="0"/>
          </a:p>
        </p:txBody>
      </p:sp>
      <p:sp>
        <p:nvSpPr>
          <p:cNvPr id="30" name="TextBox 29">
            <a:extLst>
              <a:ext uri="{FF2B5EF4-FFF2-40B4-BE49-F238E27FC236}">
                <a16:creationId xmlns:a16="http://schemas.microsoft.com/office/drawing/2014/main" id="{33E2BC45-8917-4C4D-9BA1-D4783A392F90}"/>
              </a:ext>
            </a:extLst>
          </p:cNvPr>
          <p:cNvSpPr txBox="1"/>
          <p:nvPr/>
        </p:nvSpPr>
        <p:spPr>
          <a:xfrm>
            <a:off x="4116780" y="5336311"/>
            <a:ext cx="3560537" cy="523220"/>
          </a:xfrm>
          <a:prstGeom prst="rect">
            <a:avLst/>
          </a:prstGeom>
          <a:noFill/>
        </p:spPr>
        <p:txBody>
          <a:bodyPr wrap="square" lIns="91440" tIns="45720" rIns="91440" bIns="45720" rtlCol="0" anchor="t">
            <a:spAutoFit/>
          </a:bodyPr>
          <a:lstStyle/>
          <a:p>
            <a:r>
              <a:rPr lang="en-US" sz="1400" b="1" dirty="0">
                <a:latin typeface="Arial"/>
                <a:cs typeface="Arial"/>
              </a:rPr>
              <a:t>Tab1: Computational Cost of </a:t>
            </a:r>
            <a:r>
              <a:rPr lang="en-US" sz="1400" b="1" dirty="0" err="1">
                <a:latin typeface="Arial"/>
                <a:cs typeface="Arial"/>
              </a:rPr>
              <a:t>Aeroelastic</a:t>
            </a:r>
            <a:r>
              <a:rPr lang="en-US" sz="1400" b="1" dirty="0">
                <a:latin typeface="Arial"/>
                <a:cs typeface="Arial"/>
              </a:rPr>
              <a:t> Simulation (</a:t>
            </a:r>
            <a:r>
              <a:rPr lang="en-US" sz="1400" b="1" dirty="0" err="1">
                <a:latin typeface="Arial"/>
                <a:cs typeface="Arial"/>
              </a:rPr>
              <a:t>Faiz</a:t>
            </a:r>
            <a:r>
              <a:rPr lang="en-US" sz="1400" b="1" dirty="0">
                <a:latin typeface="Arial"/>
                <a:cs typeface="Arial"/>
              </a:rPr>
              <a:t>, 2020)</a:t>
            </a:r>
            <a:endParaRPr lang="en-US" dirty="0">
              <a:cs typeface="Calibri"/>
            </a:endParaRPr>
          </a:p>
        </p:txBody>
      </p:sp>
      <p:sp>
        <p:nvSpPr>
          <p:cNvPr id="31" name="TextBox 30">
            <a:extLst>
              <a:ext uri="{FF2B5EF4-FFF2-40B4-BE49-F238E27FC236}">
                <a16:creationId xmlns:a16="http://schemas.microsoft.com/office/drawing/2014/main" id="{4861AF3A-604A-415A-8723-F31427C77E7D}"/>
              </a:ext>
            </a:extLst>
          </p:cNvPr>
          <p:cNvSpPr txBox="1"/>
          <p:nvPr/>
        </p:nvSpPr>
        <p:spPr>
          <a:xfrm>
            <a:off x="180034" y="5365902"/>
            <a:ext cx="3342714" cy="523220"/>
          </a:xfrm>
          <a:prstGeom prst="rect">
            <a:avLst/>
          </a:prstGeom>
          <a:noFill/>
        </p:spPr>
        <p:txBody>
          <a:bodyPr wrap="square" lIns="91440" tIns="45720" rIns="91440" bIns="45720" rtlCol="0" anchor="t">
            <a:spAutoFit/>
          </a:bodyPr>
          <a:lstStyle/>
          <a:p>
            <a:r>
              <a:rPr lang="en-US" sz="1400" b="1" dirty="0">
                <a:ea typeface="+mn-lt"/>
                <a:cs typeface="+mn-lt"/>
              </a:rPr>
              <a:t>Fig1 : Flutter caused </a:t>
            </a:r>
            <a:r>
              <a:rPr lang="en-US" sz="1400" b="1" dirty="0" err="1">
                <a:ea typeface="+mn-lt"/>
                <a:cs typeface="+mn-lt"/>
              </a:rPr>
              <a:t>tailplane</a:t>
            </a:r>
            <a:r>
              <a:rPr lang="en-US" sz="1400" b="1" dirty="0">
                <a:ea typeface="+mn-lt"/>
                <a:cs typeface="+mn-lt"/>
              </a:rPr>
              <a:t> failure and crash of </a:t>
            </a:r>
            <a:r>
              <a:rPr lang="en-US" sz="1400" b="1" dirty="0" err="1">
                <a:ea typeface="+mn-lt"/>
                <a:cs typeface="+mn-lt"/>
              </a:rPr>
              <a:t>Grob</a:t>
            </a:r>
            <a:r>
              <a:rPr lang="en-US" sz="1400" b="1" dirty="0">
                <a:ea typeface="+mn-lt"/>
                <a:cs typeface="+mn-lt"/>
              </a:rPr>
              <a:t> </a:t>
            </a:r>
            <a:r>
              <a:rPr lang="en-US" sz="1400" b="1" dirty="0" err="1">
                <a:ea typeface="+mn-lt"/>
                <a:cs typeface="+mn-lt"/>
              </a:rPr>
              <a:t>SPn</a:t>
            </a:r>
            <a:r>
              <a:rPr lang="en-US" sz="1400" b="1" dirty="0">
                <a:ea typeface="+mn-lt"/>
                <a:cs typeface="+mn-lt"/>
              </a:rPr>
              <a:t> prototype</a:t>
            </a:r>
            <a:endParaRPr lang="en-US" dirty="0"/>
          </a:p>
        </p:txBody>
      </p:sp>
      <p:sp>
        <p:nvSpPr>
          <p:cNvPr id="3" name="Slide Number Placeholder 2">
            <a:extLst>
              <a:ext uri="{FF2B5EF4-FFF2-40B4-BE49-F238E27FC236}">
                <a16:creationId xmlns:a16="http://schemas.microsoft.com/office/drawing/2014/main" id="{183CBD3D-8834-2717-CD88-C6EC1A8F3C03}"/>
              </a:ext>
            </a:extLst>
          </p:cNvPr>
          <p:cNvSpPr>
            <a:spLocks noGrp="1"/>
          </p:cNvSpPr>
          <p:nvPr>
            <p:ph type="sldNum" sz="quarter" idx="12"/>
          </p:nvPr>
        </p:nvSpPr>
        <p:spPr/>
        <p:txBody>
          <a:bodyPr/>
          <a:lstStyle/>
          <a:p>
            <a:fld id="{E05D2077-89F6-432B-BE56-DF9F51AFF43C}" type="slidenum">
              <a:rPr lang="en-US" dirty="0" smtClean="0"/>
              <a:t>51</a:t>
            </a:fld>
            <a:endParaRPr lang="en-US"/>
          </a:p>
        </p:txBody>
      </p:sp>
      <p:graphicFrame>
        <p:nvGraphicFramePr>
          <p:cNvPr id="7" name="Table 7">
            <a:extLst>
              <a:ext uri="{FF2B5EF4-FFF2-40B4-BE49-F238E27FC236}">
                <a16:creationId xmlns:a16="http://schemas.microsoft.com/office/drawing/2014/main" id="{EAA30CDB-A865-6D7F-0CE9-95E131D93252}"/>
              </a:ext>
            </a:extLst>
          </p:cNvPr>
          <p:cNvGraphicFramePr>
            <a:graphicFrameLocks noGrp="1"/>
          </p:cNvGraphicFramePr>
          <p:nvPr>
            <p:extLst>
              <p:ext uri="{D42A27DB-BD31-4B8C-83A1-F6EECF244321}">
                <p14:modId xmlns:p14="http://schemas.microsoft.com/office/powerpoint/2010/main" val="1355692846"/>
              </p:ext>
            </p:extLst>
          </p:nvPr>
        </p:nvGraphicFramePr>
        <p:xfrm>
          <a:off x="4116780" y="2872088"/>
          <a:ext cx="2934776" cy="2330693"/>
        </p:xfrm>
        <a:graphic>
          <a:graphicData uri="http://schemas.openxmlformats.org/drawingml/2006/table">
            <a:tbl>
              <a:tblPr firstRow="1" bandRow="1">
                <a:tableStyleId>{5C22544A-7EE6-4342-B048-85BDC9FD1C3A}</a:tableStyleId>
              </a:tblPr>
              <a:tblGrid>
                <a:gridCol w="1467388">
                  <a:extLst>
                    <a:ext uri="{9D8B030D-6E8A-4147-A177-3AD203B41FA5}">
                      <a16:colId xmlns:a16="http://schemas.microsoft.com/office/drawing/2014/main" val="1235071350"/>
                    </a:ext>
                  </a:extLst>
                </a:gridCol>
                <a:gridCol w="1467388">
                  <a:extLst>
                    <a:ext uri="{9D8B030D-6E8A-4147-A177-3AD203B41FA5}">
                      <a16:colId xmlns:a16="http://schemas.microsoft.com/office/drawing/2014/main" val="1308837214"/>
                    </a:ext>
                  </a:extLst>
                </a:gridCol>
              </a:tblGrid>
              <a:tr h="604253">
                <a:tc>
                  <a:txBody>
                    <a:bodyPr/>
                    <a:lstStyle/>
                    <a:p>
                      <a:pPr algn="ctr"/>
                      <a:r>
                        <a:rPr lang="en-US" sz="1500" dirty="0"/>
                        <a:t>Simulation Point (M, </a:t>
                      </a:r>
                      <a:r>
                        <a:rPr lang="en-US" sz="1500" dirty="0" err="1"/>
                        <a:t>Vf</a:t>
                      </a:r>
                      <a:r>
                        <a:rPr lang="en-US" sz="1500" dirty="0"/>
                        <a:t>)</a:t>
                      </a:r>
                    </a:p>
                  </a:txBody>
                  <a:tcPr marL="79184" marR="79184" marT="39592" marB="39592"/>
                </a:tc>
                <a:tc>
                  <a:txBody>
                    <a:bodyPr/>
                    <a:lstStyle/>
                    <a:p>
                      <a:pPr algn="ctr"/>
                      <a:r>
                        <a:rPr lang="en-US" sz="1500" dirty="0"/>
                        <a:t>Computational Cost (CPU-s)</a:t>
                      </a:r>
                    </a:p>
                  </a:txBody>
                  <a:tcPr marL="79184" marR="79184" marT="39592" marB="39592"/>
                </a:tc>
                <a:extLst>
                  <a:ext uri="{0D108BD9-81ED-4DB2-BD59-A6C34878D82A}">
                    <a16:rowId xmlns:a16="http://schemas.microsoft.com/office/drawing/2014/main" val="1820916284"/>
                  </a:ext>
                </a:extLst>
              </a:tr>
              <a:tr h="345288">
                <a:tc>
                  <a:txBody>
                    <a:bodyPr/>
                    <a:lstStyle/>
                    <a:p>
                      <a:pPr algn="ctr"/>
                      <a:r>
                        <a:rPr lang="en-US" sz="1500" dirty="0"/>
                        <a:t>(0.7, 0.4)</a:t>
                      </a:r>
                    </a:p>
                  </a:txBody>
                  <a:tcPr marL="79184" marR="79184" marT="39592" marB="39592"/>
                </a:tc>
                <a:tc>
                  <a:txBody>
                    <a:bodyPr/>
                    <a:lstStyle/>
                    <a:p>
                      <a:pPr algn="ctr"/>
                      <a:r>
                        <a:rPr lang="en-US" sz="1500" dirty="0"/>
                        <a:t>3248</a:t>
                      </a:r>
                    </a:p>
                  </a:txBody>
                  <a:tcPr marL="79184" marR="79184" marT="39592" marB="39592"/>
                </a:tc>
                <a:extLst>
                  <a:ext uri="{0D108BD9-81ED-4DB2-BD59-A6C34878D82A}">
                    <a16:rowId xmlns:a16="http://schemas.microsoft.com/office/drawing/2014/main" val="2053652582"/>
                  </a:ext>
                </a:extLst>
              </a:tr>
              <a:tr h="345288">
                <a:tc>
                  <a:txBody>
                    <a:bodyPr/>
                    <a:lstStyle/>
                    <a:p>
                      <a:pPr algn="ctr"/>
                      <a:r>
                        <a:rPr lang="en-US" sz="1500" dirty="0"/>
                        <a:t>(0.9, 0.4)</a:t>
                      </a:r>
                    </a:p>
                  </a:txBody>
                  <a:tcPr marL="79184" marR="79184" marT="39592" marB="39592"/>
                </a:tc>
                <a:tc>
                  <a:txBody>
                    <a:bodyPr/>
                    <a:lstStyle/>
                    <a:p>
                      <a:pPr algn="ctr"/>
                      <a:r>
                        <a:rPr lang="en-US" sz="1500" dirty="0"/>
                        <a:t>4482</a:t>
                      </a:r>
                    </a:p>
                  </a:txBody>
                  <a:tcPr marL="79184" marR="79184" marT="39592" marB="39592"/>
                </a:tc>
                <a:extLst>
                  <a:ext uri="{0D108BD9-81ED-4DB2-BD59-A6C34878D82A}">
                    <a16:rowId xmlns:a16="http://schemas.microsoft.com/office/drawing/2014/main" val="3402814850"/>
                  </a:ext>
                </a:extLst>
              </a:tr>
              <a:tr h="345288">
                <a:tc>
                  <a:txBody>
                    <a:bodyPr/>
                    <a:lstStyle/>
                    <a:p>
                      <a:pPr lvl="0" algn="ctr">
                        <a:buNone/>
                      </a:pPr>
                      <a:r>
                        <a:rPr lang="en-US" sz="1500" b="0" i="0" u="none" strike="noStrike" noProof="0" dirty="0">
                          <a:latin typeface="Calibri"/>
                        </a:rPr>
                        <a:t>(0.88, 1.7)</a:t>
                      </a:r>
                      <a:endParaRPr lang="en-US" sz="1500" dirty="0"/>
                    </a:p>
                  </a:txBody>
                  <a:tcPr marL="79184" marR="79184" marT="39592" marB="39592"/>
                </a:tc>
                <a:tc>
                  <a:txBody>
                    <a:bodyPr/>
                    <a:lstStyle/>
                    <a:p>
                      <a:pPr algn="ctr"/>
                      <a:r>
                        <a:rPr lang="en-US" sz="1500" dirty="0"/>
                        <a:t>9198</a:t>
                      </a:r>
                    </a:p>
                  </a:txBody>
                  <a:tcPr marL="79184" marR="79184" marT="39592" marB="39592"/>
                </a:tc>
                <a:extLst>
                  <a:ext uri="{0D108BD9-81ED-4DB2-BD59-A6C34878D82A}">
                    <a16:rowId xmlns:a16="http://schemas.microsoft.com/office/drawing/2014/main" val="3595487925"/>
                  </a:ext>
                </a:extLst>
              </a:tr>
              <a:tr h="345288">
                <a:tc>
                  <a:txBody>
                    <a:bodyPr/>
                    <a:lstStyle/>
                    <a:p>
                      <a:pPr lvl="0" algn="ctr">
                        <a:buNone/>
                      </a:pPr>
                      <a:r>
                        <a:rPr lang="en-US" sz="1500" b="0" i="0" u="none" strike="noStrike" noProof="0" dirty="0">
                          <a:latin typeface="Calibri"/>
                        </a:rPr>
                        <a:t>(0.7, 2.0)</a:t>
                      </a:r>
                      <a:endParaRPr lang="en-US" sz="1500" dirty="0"/>
                    </a:p>
                  </a:txBody>
                  <a:tcPr marL="79184" marR="79184" marT="39592" marB="39592"/>
                </a:tc>
                <a:tc>
                  <a:txBody>
                    <a:bodyPr/>
                    <a:lstStyle/>
                    <a:p>
                      <a:pPr algn="ctr"/>
                      <a:r>
                        <a:rPr lang="en-US" sz="1500" dirty="0"/>
                        <a:t>9317</a:t>
                      </a:r>
                    </a:p>
                  </a:txBody>
                  <a:tcPr marL="79184" marR="79184" marT="39592" marB="39592"/>
                </a:tc>
                <a:extLst>
                  <a:ext uri="{0D108BD9-81ED-4DB2-BD59-A6C34878D82A}">
                    <a16:rowId xmlns:a16="http://schemas.microsoft.com/office/drawing/2014/main" val="2999988461"/>
                  </a:ext>
                </a:extLst>
              </a:tr>
              <a:tr h="345288">
                <a:tc>
                  <a:txBody>
                    <a:bodyPr/>
                    <a:lstStyle/>
                    <a:p>
                      <a:pPr lvl="0" algn="ctr">
                        <a:buNone/>
                      </a:pPr>
                      <a:r>
                        <a:rPr lang="en-US" sz="1500" b="0" i="0" u="none" strike="noStrike" noProof="0" dirty="0"/>
                        <a:t>(0.7875, 2.0)</a:t>
                      </a:r>
                      <a:endParaRPr lang="en-US" sz="1500" dirty="0"/>
                    </a:p>
                  </a:txBody>
                  <a:tcPr marL="79184" marR="79184" marT="39592" marB="39592"/>
                </a:tc>
                <a:tc>
                  <a:txBody>
                    <a:bodyPr/>
                    <a:lstStyle/>
                    <a:p>
                      <a:pPr lvl="0" algn="ctr">
                        <a:buNone/>
                      </a:pPr>
                      <a:r>
                        <a:rPr lang="en-US" sz="1500" dirty="0"/>
                        <a:t>9911</a:t>
                      </a:r>
                    </a:p>
                  </a:txBody>
                  <a:tcPr marL="79184" marR="79184" marT="39592" marB="39592"/>
                </a:tc>
                <a:extLst>
                  <a:ext uri="{0D108BD9-81ED-4DB2-BD59-A6C34878D82A}">
                    <a16:rowId xmlns:a16="http://schemas.microsoft.com/office/drawing/2014/main" val="4180431364"/>
                  </a:ext>
                </a:extLst>
              </a:tr>
            </a:tbl>
          </a:graphicData>
        </a:graphic>
      </p:graphicFrame>
      <p:sp>
        <p:nvSpPr>
          <p:cNvPr id="26" name="TextBox 25">
            <a:extLst>
              <a:ext uri="{FF2B5EF4-FFF2-40B4-BE49-F238E27FC236}">
                <a16:creationId xmlns:a16="http://schemas.microsoft.com/office/drawing/2014/main" id="{70A6922F-D3CB-4866-8292-F32C96FC5F2E}"/>
              </a:ext>
            </a:extLst>
          </p:cNvPr>
          <p:cNvSpPr txBox="1"/>
          <p:nvPr/>
        </p:nvSpPr>
        <p:spPr>
          <a:xfrm>
            <a:off x="186049" y="1488563"/>
            <a:ext cx="11642525" cy="615553"/>
          </a:xfrm>
          <a:prstGeom prst="rect">
            <a:avLst/>
          </a:prstGeom>
          <a:noFill/>
        </p:spPr>
        <p:txBody>
          <a:bodyPr wrap="square" lIns="91440" tIns="45720" rIns="91440" bIns="45720" rtlCol="0" anchor="t">
            <a:spAutoFit/>
          </a:bodyPr>
          <a:lstStyle/>
          <a:p>
            <a:r>
              <a:rPr lang="en-US" sz="1600" dirty="0">
                <a:latin typeface="Arial"/>
                <a:cs typeface="Arial"/>
              </a:rPr>
              <a:t>T</a:t>
            </a:r>
            <a:r>
              <a:rPr lang="id-ID" sz="1600" dirty="0">
                <a:latin typeface="Arial"/>
                <a:cs typeface="Arial"/>
              </a:rPr>
              <a:t>he </a:t>
            </a:r>
            <a:r>
              <a:rPr lang="id-ID" sz="1600" dirty="0" err="1">
                <a:latin typeface="Arial"/>
                <a:cs typeface="Arial"/>
              </a:rPr>
              <a:t>surrogate</a:t>
            </a:r>
            <a:r>
              <a:rPr lang="id-ID" sz="1600" dirty="0">
                <a:latin typeface="Arial"/>
                <a:cs typeface="Arial"/>
              </a:rPr>
              <a:t> model </a:t>
            </a:r>
            <a:r>
              <a:rPr lang="id-ID" sz="1600" dirty="0" err="1">
                <a:latin typeface="Arial"/>
                <a:cs typeface="Arial"/>
              </a:rPr>
              <a:t>needs</a:t>
            </a:r>
            <a:r>
              <a:rPr lang="id-ID" sz="1600" dirty="0">
                <a:latin typeface="Arial"/>
                <a:cs typeface="Arial"/>
              </a:rPr>
              <a:t> </a:t>
            </a:r>
            <a:r>
              <a:rPr lang="id-ID" sz="1600" dirty="0" err="1">
                <a:latin typeface="Arial"/>
                <a:cs typeface="Arial"/>
              </a:rPr>
              <a:t>to</a:t>
            </a:r>
            <a:r>
              <a:rPr lang="id-ID" sz="1600" dirty="0">
                <a:latin typeface="Arial"/>
                <a:cs typeface="Arial"/>
              </a:rPr>
              <a:t> </a:t>
            </a:r>
            <a:r>
              <a:rPr lang="id-ID" sz="1600" dirty="0" err="1">
                <a:latin typeface="Arial"/>
                <a:cs typeface="Arial"/>
              </a:rPr>
              <a:t>be</a:t>
            </a:r>
            <a:r>
              <a:rPr lang="id-ID" sz="1600" dirty="0">
                <a:latin typeface="Arial"/>
                <a:cs typeface="Arial"/>
              </a:rPr>
              <a:t> </a:t>
            </a:r>
            <a:r>
              <a:rPr lang="id-ID" sz="1600" b="1" dirty="0" err="1">
                <a:latin typeface="Arial"/>
                <a:cs typeface="Arial"/>
              </a:rPr>
              <a:t>trained</a:t>
            </a:r>
            <a:r>
              <a:rPr lang="id-ID" sz="1600" dirty="0">
                <a:latin typeface="Arial"/>
                <a:cs typeface="Arial"/>
              </a:rPr>
              <a:t> </a:t>
            </a:r>
            <a:r>
              <a:rPr lang="id-ID" sz="1600" dirty="0" err="1">
                <a:latin typeface="Arial"/>
                <a:cs typeface="Arial"/>
              </a:rPr>
              <a:t>with</a:t>
            </a:r>
            <a:r>
              <a:rPr lang="id-ID" sz="1600" dirty="0">
                <a:latin typeface="Arial"/>
                <a:cs typeface="Arial"/>
              </a:rPr>
              <a:t> </a:t>
            </a:r>
            <a:r>
              <a:rPr lang="id-ID" sz="1600" b="1" dirty="0" err="1">
                <a:latin typeface="Arial"/>
                <a:cs typeface="Arial"/>
              </a:rPr>
              <a:t>labeled</a:t>
            </a:r>
            <a:r>
              <a:rPr lang="id-ID" sz="1600" b="1" dirty="0">
                <a:latin typeface="Arial"/>
                <a:cs typeface="Arial"/>
              </a:rPr>
              <a:t> data -&gt; </a:t>
            </a:r>
            <a:r>
              <a:rPr lang="id-ID" sz="1600" b="1" dirty="0" err="1">
                <a:latin typeface="Arial"/>
                <a:cs typeface="Arial"/>
              </a:rPr>
              <a:t>Supervise</a:t>
            </a:r>
            <a:r>
              <a:rPr lang="id-ID" sz="1600" b="1" dirty="0">
                <a:latin typeface="Arial"/>
                <a:cs typeface="Arial"/>
              </a:rPr>
              <a:t> </a:t>
            </a:r>
            <a:r>
              <a:rPr lang="id-ID" sz="1600" b="1" dirty="0" err="1">
                <a:latin typeface="Arial"/>
                <a:cs typeface="Arial"/>
              </a:rPr>
              <a:t>Machine</a:t>
            </a:r>
            <a:r>
              <a:rPr lang="id-ID" sz="1600" b="1" dirty="0">
                <a:latin typeface="Arial"/>
                <a:cs typeface="Arial"/>
              </a:rPr>
              <a:t> </a:t>
            </a:r>
            <a:r>
              <a:rPr lang="id-ID" sz="1600" b="1" dirty="0" err="1">
                <a:latin typeface="Arial"/>
                <a:cs typeface="Arial"/>
              </a:rPr>
              <a:t>Learning</a:t>
            </a:r>
            <a:r>
              <a:rPr lang="id-ID" sz="1600" b="1" dirty="0">
                <a:latin typeface="Arial"/>
                <a:cs typeface="Arial"/>
              </a:rPr>
              <a:t> </a:t>
            </a:r>
            <a:r>
              <a:rPr lang="id-ID" b="1" dirty="0">
                <a:latin typeface="Arial"/>
                <a:cs typeface="Arial"/>
              </a:rPr>
              <a:t>-</a:t>
            </a:r>
            <a:r>
              <a:rPr lang="id-ID" sz="1600" b="1" dirty="0">
                <a:latin typeface="Arial"/>
                <a:cs typeface="Arial"/>
              </a:rPr>
              <a:t>&gt; </a:t>
            </a:r>
            <a:r>
              <a:rPr lang="id-ID" sz="1600" b="1" dirty="0" err="1">
                <a:latin typeface="Arial"/>
                <a:cs typeface="Arial"/>
              </a:rPr>
              <a:t>Deep</a:t>
            </a:r>
            <a:r>
              <a:rPr lang="id-ID" sz="1600" b="1" dirty="0">
                <a:latin typeface="Arial"/>
                <a:cs typeface="Arial"/>
              </a:rPr>
              <a:t> </a:t>
            </a:r>
            <a:r>
              <a:rPr lang="id-ID" sz="1600" b="1" dirty="0" err="1">
                <a:latin typeface="Arial"/>
                <a:cs typeface="Arial"/>
              </a:rPr>
              <a:t>Learning</a:t>
            </a:r>
            <a:r>
              <a:rPr lang="id-ID" b="1" dirty="0">
                <a:latin typeface="Arial"/>
                <a:cs typeface="Arial"/>
              </a:rPr>
              <a:t>-&gt;</a:t>
            </a:r>
            <a:r>
              <a:rPr lang="id-ID" sz="1600" b="1" dirty="0" err="1">
                <a:latin typeface="Arial"/>
                <a:cs typeface="Arial"/>
              </a:rPr>
              <a:t>Proper</a:t>
            </a:r>
            <a:r>
              <a:rPr lang="id-ID" sz="1600" b="1" dirty="0">
                <a:latin typeface="Arial"/>
                <a:cs typeface="Arial"/>
              </a:rPr>
              <a:t> </a:t>
            </a:r>
            <a:r>
              <a:rPr lang="id-ID" sz="1600" b="1" dirty="0" err="1">
                <a:latin typeface="Arial"/>
                <a:cs typeface="Arial"/>
              </a:rPr>
              <a:t>Orthogonal</a:t>
            </a:r>
            <a:r>
              <a:rPr lang="id-ID" sz="1600" b="1" dirty="0">
                <a:latin typeface="Arial"/>
                <a:cs typeface="Arial"/>
              </a:rPr>
              <a:t> </a:t>
            </a:r>
            <a:r>
              <a:rPr lang="id-ID" sz="1600" b="1" dirty="0" err="1">
                <a:latin typeface="Arial"/>
                <a:cs typeface="Arial"/>
              </a:rPr>
              <a:t>Decomposition</a:t>
            </a:r>
            <a:endParaRPr lang="id-ID" sz="1600" b="1" dirty="0" err="1">
              <a:latin typeface="Arial" panose="020B0604020202020204" pitchFamily="34" charset="0"/>
              <a:cs typeface="Arial" panose="020B0604020202020204" pitchFamily="34" charset="0"/>
            </a:endParaRPr>
          </a:p>
        </p:txBody>
      </p:sp>
      <p:pic>
        <p:nvPicPr>
          <p:cNvPr id="8" name="Picture 10" descr="Diagram&#10;&#10;Description automatically generated">
            <a:extLst>
              <a:ext uri="{FF2B5EF4-FFF2-40B4-BE49-F238E27FC236}">
                <a16:creationId xmlns:a16="http://schemas.microsoft.com/office/drawing/2014/main" id="{C69B4C19-2A43-3267-45EB-CF2C12FC73B4}"/>
              </a:ext>
            </a:extLst>
          </p:cNvPr>
          <p:cNvPicPr>
            <a:picLocks noChangeAspect="1"/>
          </p:cNvPicPr>
          <p:nvPr/>
        </p:nvPicPr>
        <p:blipFill>
          <a:blip r:embed="rId3"/>
          <a:stretch>
            <a:fillRect/>
          </a:stretch>
        </p:blipFill>
        <p:spPr>
          <a:xfrm>
            <a:off x="7686136" y="2903035"/>
            <a:ext cx="3677728" cy="2302759"/>
          </a:xfrm>
          <a:prstGeom prst="rect">
            <a:avLst/>
          </a:prstGeom>
        </p:spPr>
      </p:pic>
    </p:spTree>
    <p:extLst>
      <p:ext uri="{BB962C8B-B14F-4D97-AF65-F5344CB8AC3E}">
        <p14:creationId xmlns:p14="http://schemas.microsoft.com/office/powerpoint/2010/main" val="420614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solidFill>
                <a:schemeClr val="bg1"/>
              </a:solidFill>
            </a:endParaRPr>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solidFill>
                <a:schemeClr val="bg1"/>
              </a:solidFill>
            </a:endParaRPr>
          </a:p>
        </p:txBody>
      </p:sp>
      <p:sp>
        <p:nvSpPr>
          <p:cNvPr id="11" name="TextBox 10">
            <a:extLst>
              <a:ext uri="{FF2B5EF4-FFF2-40B4-BE49-F238E27FC236}">
                <a16:creationId xmlns:a16="http://schemas.microsoft.com/office/drawing/2014/main" id="{AE5BA10E-7002-4567-90D2-22BA381D4E4A}"/>
              </a:ext>
            </a:extLst>
          </p:cNvPr>
          <p:cNvSpPr txBox="1"/>
          <p:nvPr/>
        </p:nvSpPr>
        <p:spPr>
          <a:xfrm>
            <a:off x="142240" y="641192"/>
            <a:ext cx="1717040" cy="369332"/>
          </a:xfrm>
          <a:prstGeom prst="rect">
            <a:avLst/>
          </a:prstGeom>
          <a:noFill/>
          <a:ln w="19050">
            <a:solidFill>
              <a:schemeClr val="tx1"/>
            </a:solidFill>
          </a:ln>
        </p:spPr>
        <p:txBody>
          <a:bodyPr wrap="square" lIns="91440" tIns="45720" rIns="91440" bIns="45720" rtlCol="0" anchor="t">
            <a:spAutoFit/>
          </a:bodyPr>
          <a:lstStyle/>
          <a:p>
            <a:pPr algn="ctr"/>
            <a:r>
              <a:rPr lang="en-US" b="1" dirty="0">
                <a:solidFill>
                  <a:srgbClr val="2F159A"/>
                </a:solidFill>
                <a:latin typeface="Arial"/>
                <a:cs typeface="Arial"/>
              </a:rPr>
              <a:t>Matrix Pencil</a:t>
            </a:r>
            <a:endParaRPr lang="en-US" b="1" dirty="0">
              <a:solidFill>
                <a:srgbClr val="2F159A"/>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3C0B6F6-F546-47D4-8639-6D9E38AF0F58}"/>
              </a:ext>
            </a:extLst>
          </p:cNvPr>
          <p:cNvSpPr txBox="1"/>
          <p:nvPr/>
        </p:nvSpPr>
        <p:spPr>
          <a:xfrm>
            <a:off x="10066020" y="583707"/>
            <a:ext cx="1983740" cy="369332"/>
          </a:xfrm>
          <a:prstGeom prst="rect">
            <a:avLst/>
          </a:prstGeom>
          <a:noFill/>
          <a:ln w="19050">
            <a:solidFill>
              <a:schemeClr val="tx1"/>
            </a:solidFill>
          </a:ln>
        </p:spPr>
        <p:txBody>
          <a:bodyPr wrap="square" lIns="91440" tIns="45720" rIns="91440" bIns="45720" rtlCol="0" anchor="t">
            <a:spAutoFit/>
          </a:bodyPr>
          <a:lstStyle/>
          <a:p>
            <a:pPr algn="ctr"/>
            <a:r>
              <a:rPr lang="en-US" b="1" dirty="0">
                <a:solidFill>
                  <a:srgbClr val="2F159A"/>
                </a:solidFill>
                <a:latin typeface="Arial"/>
                <a:cs typeface="Arial"/>
              </a:rPr>
              <a:t>Deep Learning</a:t>
            </a:r>
            <a:endParaRPr lang="en-US" b="1" dirty="0">
              <a:solidFill>
                <a:srgbClr val="2F159A"/>
              </a:solidFill>
            </a:endParaRPr>
          </a:p>
        </p:txBody>
      </p:sp>
      <p:sp>
        <p:nvSpPr>
          <p:cNvPr id="8" name="TextBox 7">
            <a:extLst>
              <a:ext uri="{FF2B5EF4-FFF2-40B4-BE49-F238E27FC236}">
                <a16:creationId xmlns:a16="http://schemas.microsoft.com/office/drawing/2014/main" id="{5E11267B-E3C1-2CD4-3704-348C5647B68B}"/>
              </a:ext>
            </a:extLst>
          </p:cNvPr>
          <p:cNvSpPr txBox="1"/>
          <p:nvPr/>
        </p:nvSpPr>
        <p:spPr>
          <a:xfrm>
            <a:off x="146958" y="1120935"/>
            <a:ext cx="37064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2F159A"/>
                </a:solidFill>
                <a:latin typeface="Arial"/>
                <a:cs typeface="Calibri"/>
              </a:rPr>
              <a:t>Procedures of Matrix Pencil by (</a:t>
            </a:r>
            <a:r>
              <a:rPr lang="en-US" b="1" dirty="0">
                <a:solidFill>
                  <a:srgbClr val="2F159A"/>
                </a:solidFill>
                <a:latin typeface="Arial"/>
                <a:ea typeface="+mn-lt"/>
                <a:cs typeface="+mn-lt"/>
              </a:rPr>
              <a:t>Jacobson et al., 2019</a:t>
            </a:r>
            <a:r>
              <a:rPr lang="en-US" b="1" dirty="0">
                <a:solidFill>
                  <a:srgbClr val="2F159A"/>
                </a:solidFill>
                <a:latin typeface="Arial"/>
                <a:cs typeface="Calibri"/>
              </a:rPr>
              <a:t>)</a:t>
            </a:r>
            <a:endParaRPr lang="en-US" b="1" dirty="0">
              <a:solidFill>
                <a:srgbClr val="2F159A"/>
              </a:solidFill>
              <a:latin typeface="Arial"/>
              <a:cs typeface="Arial"/>
            </a:endParaRPr>
          </a:p>
        </p:txBody>
      </p:sp>
      <p:sp>
        <p:nvSpPr>
          <p:cNvPr id="5" name="TextBox 4">
            <a:extLst>
              <a:ext uri="{FF2B5EF4-FFF2-40B4-BE49-F238E27FC236}">
                <a16:creationId xmlns:a16="http://schemas.microsoft.com/office/drawing/2014/main" id="{DF40CC57-9825-9741-1A57-6A56B7975DCC}"/>
              </a:ext>
            </a:extLst>
          </p:cNvPr>
          <p:cNvSpPr txBox="1"/>
          <p:nvPr/>
        </p:nvSpPr>
        <p:spPr>
          <a:xfrm>
            <a:off x="142240" y="1877677"/>
            <a:ext cx="359491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b="1" dirty="0">
                <a:latin typeface="Arial"/>
                <a:cs typeface="Calibri"/>
              </a:rPr>
              <a:t>Define solution matrix H</a:t>
            </a:r>
          </a:p>
          <a:p>
            <a:pPr marL="342900" indent="-342900">
              <a:buFont typeface="Arial"/>
              <a:buChar char="•"/>
            </a:pPr>
            <a:endParaRPr lang="en-US" b="1" dirty="0">
              <a:latin typeface="Arial"/>
              <a:cs typeface="Calibri"/>
            </a:endParaRPr>
          </a:p>
          <a:p>
            <a:pPr marL="342900" indent="-342900">
              <a:buFont typeface="Arial"/>
              <a:buChar char="•"/>
            </a:pPr>
            <a:r>
              <a:rPr lang="en-US" b="1" dirty="0">
                <a:latin typeface="Arial"/>
                <a:cs typeface="Arial"/>
              </a:rPr>
              <a:t>Form Hankel Matrix Y</a:t>
            </a:r>
          </a:p>
          <a:p>
            <a:pPr marL="342900" indent="-342900">
              <a:buFont typeface="Arial"/>
              <a:buChar char="•"/>
            </a:pPr>
            <a:endParaRPr lang="en-US" b="1" dirty="0">
              <a:latin typeface="Arial"/>
              <a:cs typeface="Arial"/>
            </a:endParaRPr>
          </a:p>
          <a:p>
            <a:pPr marL="342900" indent="-342900">
              <a:buFont typeface="Arial"/>
              <a:buChar char="•"/>
            </a:pPr>
            <a:r>
              <a:rPr lang="en-US" b="1" dirty="0">
                <a:latin typeface="Arial"/>
                <a:cs typeface="Arial"/>
              </a:rPr>
              <a:t>Decompose Hankel Matrix</a:t>
            </a:r>
          </a:p>
          <a:p>
            <a:pPr marL="342900" indent="-342900">
              <a:buFont typeface="Arial"/>
              <a:buChar char="•"/>
            </a:pPr>
            <a:r>
              <a:rPr lang="en-US" b="1" dirty="0">
                <a:latin typeface="Arial"/>
                <a:cs typeface="Arial"/>
              </a:rPr>
              <a:t> </a:t>
            </a:r>
          </a:p>
          <a:p>
            <a:pPr marL="342900" indent="-342900">
              <a:buFont typeface="Arial"/>
              <a:buChar char="•"/>
            </a:pPr>
            <a:r>
              <a:rPr lang="en-US" b="1" dirty="0">
                <a:latin typeface="Arial"/>
                <a:cs typeface="Calibri"/>
              </a:rPr>
              <a:t>Create V1 and V2 Matrix</a:t>
            </a:r>
          </a:p>
          <a:p>
            <a:pPr marL="342900" indent="-342900">
              <a:buFont typeface="Arial"/>
              <a:buChar char="•"/>
            </a:pPr>
            <a:endParaRPr lang="en-US" b="1" dirty="0">
              <a:latin typeface="Arial"/>
              <a:cs typeface="Calibri"/>
            </a:endParaRPr>
          </a:p>
          <a:p>
            <a:pPr marL="285750" indent="-285750">
              <a:buFont typeface="Arial" panose="020B0604020202020204" pitchFamily="34" charset="0"/>
              <a:buChar char="•"/>
            </a:pPr>
            <a:r>
              <a:rPr lang="en-US" b="1" dirty="0">
                <a:latin typeface="Arial"/>
                <a:cs typeface="Calibri"/>
              </a:rPr>
              <a:t> Calculate Matrix A</a:t>
            </a:r>
          </a:p>
          <a:p>
            <a:pPr marL="285750" indent="-285750">
              <a:buFont typeface="Arial" panose="020B0604020202020204" pitchFamily="34" charset="0"/>
              <a:buChar char="•"/>
            </a:pPr>
            <a:endParaRPr lang="en-US" b="1" dirty="0">
              <a:latin typeface="Arial"/>
              <a:cs typeface="Calibri"/>
            </a:endParaRPr>
          </a:p>
          <a:p>
            <a:pPr marL="342900" indent="-342900">
              <a:buFont typeface="Arial"/>
              <a:buChar char="•"/>
            </a:pPr>
            <a:r>
              <a:rPr lang="en-US" b="1" dirty="0">
                <a:latin typeface="Arial"/>
                <a:cs typeface="Calibri"/>
              </a:rPr>
              <a:t>Calculate Eigen Values of A</a:t>
            </a:r>
          </a:p>
          <a:p>
            <a:pPr marL="342900" indent="-342900">
              <a:buFont typeface="Arial"/>
              <a:buChar char="•"/>
            </a:pPr>
            <a:endParaRPr lang="en-US" b="1" dirty="0">
              <a:latin typeface="Arial"/>
              <a:cs typeface="Calibri"/>
            </a:endParaRPr>
          </a:p>
          <a:p>
            <a:pPr marL="342900" indent="-342900">
              <a:buFont typeface="Arial"/>
              <a:buChar char="•"/>
            </a:pPr>
            <a:r>
              <a:rPr lang="en-US" b="1" dirty="0">
                <a:latin typeface="Arial"/>
                <a:cs typeface="Calibri"/>
              </a:rPr>
              <a:t>Calculate the growth Factors</a:t>
            </a:r>
          </a:p>
          <a:p>
            <a:endParaRPr lang="en-US" b="1" dirty="0">
              <a:latin typeface="Arial"/>
              <a:cs typeface="Calibri"/>
            </a:endParaRPr>
          </a:p>
          <a:p>
            <a:endParaRPr lang="en-US" dirty="0">
              <a:latin typeface="Arial"/>
              <a:cs typeface="Calibri"/>
            </a:endParaRPr>
          </a:p>
          <a:p>
            <a:pPr marL="342900" indent="-342900">
              <a:buAutoNum type="arabicPeriod"/>
            </a:pPr>
            <a:endParaRPr lang="en-US" dirty="0">
              <a:latin typeface="Arial"/>
              <a:cs typeface="Calibri"/>
            </a:endParaRPr>
          </a:p>
          <a:p>
            <a:pPr marL="285750" indent="-285750">
              <a:buFont typeface="Arial" panose="020B0604020202020204" pitchFamily="34" charset="0"/>
              <a:buChar char="•"/>
            </a:pPr>
            <a:endParaRPr lang="en-US" b="1" dirty="0">
              <a:latin typeface="Arial"/>
              <a:cs typeface="Calibri"/>
            </a:endParaRPr>
          </a:p>
          <a:p>
            <a:endParaRPr lang="en-US" dirty="0"/>
          </a:p>
          <a:p>
            <a:pPr marL="342900" indent="-342900">
              <a:buAutoNum type="arabicPeriod"/>
            </a:pPr>
            <a:endParaRPr lang="en-US" dirty="0">
              <a:latin typeface="Arial"/>
              <a:cs typeface="Calibri"/>
            </a:endParaRPr>
          </a:p>
        </p:txBody>
      </p:sp>
      <p:sp>
        <p:nvSpPr>
          <p:cNvPr id="7" name="Slide Number Placeholder 6">
            <a:extLst>
              <a:ext uri="{FF2B5EF4-FFF2-40B4-BE49-F238E27FC236}">
                <a16:creationId xmlns:a16="http://schemas.microsoft.com/office/drawing/2014/main" id="{72EAFE3C-B69E-DB6E-9DF6-D625D53CCE86}"/>
              </a:ext>
            </a:extLst>
          </p:cNvPr>
          <p:cNvSpPr>
            <a:spLocks noGrp="1"/>
          </p:cNvSpPr>
          <p:nvPr>
            <p:ph type="sldNum" sz="quarter" idx="12"/>
          </p:nvPr>
        </p:nvSpPr>
        <p:spPr/>
        <p:txBody>
          <a:bodyPr/>
          <a:lstStyle/>
          <a:p>
            <a:fld id="{E05D2077-89F6-432B-BE56-DF9F51AFF43C}" type="slidenum">
              <a:rPr lang="en-US" smtClean="0"/>
              <a:t>6</a:t>
            </a:fld>
            <a:endParaRPr lang="en-US"/>
          </a:p>
        </p:txBody>
      </p:sp>
      <p:cxnSp>
        <p:nvCxnSpPr>
          <p:cNvPr id="35" name="Straight Connector 16">
            <a:extLst>
              <a:ext uri="{FF2B5EF4-FFF2-40B4-BE49-F238E27FC236}">
                <a16:creationId xmlns:a16="http://schemas.microsoft.com/office/drawing/2014/main" id="{EB3EEBB8-6D7B-36CE-BC35-31AA2DC67DEC}"/>
              </a:ext>
            </a:extLst>
          </p:cNvPr>
          <p:cNvCxnSpPr>
            <a:cxnSpLocks/>
          </p:cNvCxnSpPr>
          <p:nvPr/>
        </p:nvCxnSpPr>
        <p:spPr>
          <a:xfrm>
            <a:off x="5016913" y="953039"/>
            <a:ext cx="0" cy="5403311"/>
          </a:xfrm>
          <a:prstGeom prst="line">
            <a:avLst/>
          </a:prstGeom>
          <a:ln w="28575">
            <a:solidFill>
              <a:srgbClr val="2F159A"/>
            </a:solidFill>
          </a:ln>
        </p:spPr>
        <p:style>
          <a:lnRef idx="1">
            <a:schemeClr val="dk1"/>
          </a:lnRef>
          <a:fillRef idx="0">
            <a:schemeClr val="dk1"/>
          </a:fillRef>
          <a:effectRef idx="0">
            <a:schemeClr val="dk1"/>
          </a:effectRef>
          <a:fontRef idx="minor">
            <a:schemeClr val="tx1"/>
          </a:fontRef>
        </p:style>
      </p:cxnSp>
      <p:pic>
        <p:nvPicPr>
          <p:cNvPr id="37" name="Picture 5">
            <a:extLst>
              <a:ext uri="{FF2B5EF4-FFF2-40B4-BE49-F238E27FC236}">
                <a16:creationId xmlns:a16="http://schemas.microsoft.com/office/drawing/2014/main" id="{AFBE84D1-0B0E-B0DF-6602-5B1E0FF01F1A}"/>
              </a:ext>
            </a:extLst>
          </p:cNvPr>
          <p:cNvPicPr>
            <a:picLocks noChangeAspect="1"/>
          </p:cNvPicPr>
          <p:nvPr/>
        </p:nvPicPr>
        <p:blipFill>
          <a:blip r:embed="rId3"/>
          <a:stretch>
            <a:fillRect/>
          </a:stretch>
        </p:blipFill>
        <p:spPr>
          <a:xfrm>
            <a:off x="5438190" y="1120935"/>
            <a:ext cx="5915610" cy="2304868"/>
          </a:xfrm>
          <a:prstGeom prst="rect">
            <a:avLst/>
          </a:prstGeom>
        </p:spPr>
      </p:pic>
      <p:pic>
        <p:nvPicPr>
          <p:cNvPr id="39" name="Picture 15" descr="Chart&#10;&#10;Description automatically generated">
            <a:extLst>
              <a:ext uri="{FF2B5EF4-FFF2-40B4-BE49-F238E27FC236}">
                <a16:creationId xmlns:a16="http://schemas.microsoft.com/office/drawing/2014/main" id="{EE3BE951-1ACC-F16F-CE63-DA4266F54C05}"/>
              </a:ext>
            </a:extLst>
          </p:cNvPr>
          <p:cNvPicPr>
            <a:picLocks noChangeAspect="1"/>
          </p:cNvPicPr>
          <p:nvPr/>
        </p:nvPicPr>
        <p:blipFill>
          <a:blip r:embed="rId4"/>
          <a:stretch>
            <a:fillRect/>
          </a:stretch>
        </p:blipFill>
        <p:spPr>
          <a:xfrm>
            <a:off x="5438190" y="3793238"/>
            <a:ext cx="4641012" cy="1502491"/>
          </a:xfrm>
          <a:prstGeom prst="rect">
            <a:avLst/>
          </a:prstGeom>
        </p:spPr>
      </p:pic>
      <p:pic>
        <p:nvPicPr>
          <p:cNvPr id="40" name="Picture 16" descr="Text&#10;&#10;Description automatically generated">
            <a:extLst>
              <a:ext uri="{FF2B5EF4-FFF2-40B4-BE49-F238E27FC236}">
                <a16:creationId xmlns:a16="http://schemas.microsoft.com/office/drawing/2014/main" id="{41FC8927-2FEA-628A-3AAF-FACC4937B6C8}"/>
              </a:ext>
            </a:extLst>
          </p:cNvPr>
          <p:cNvPicPr>
            <a:picLocks noChangeAspect="1"/>
          </p:cNvPicPr>
          <p:nvPr/>
        </p:nvPicPr>
        <p:blipFill>
          <a:blip r:embed="rId5"/>
          <a:stretch>
            <a:fillRect/>
          </a:stretch>
        </p:blipFill>
        <p:spPr>
          <a:xfrm>
            <a:off x="5341189" y="5274812"/>
            <a:ext cx="4641011" cy="768820"/>
          </a:xfrm>
          <a:prstGeom prst="rect">
            <a:avLst/>
          </a:prstGeom>
        </p:spPr>
      </p:pic>
      <p:sp>
        <p:nvSpPr>
          <p:cNvPr id="41" name="TextBox 9">
            <a:extLst>
              <a:ext uri="{FF2B5EF4-FFF2-40B4-BE49-F238E27FC236}">
                <a16:creationId xmlns:a16="http://schemas.microsoft.com/office/drawing/2014/main" id="{1AEB9D2F-22E6-4EAC-72D6-6C34CDDC37F0}"/>
              </a:ext>
            </a:extLst>
          </p:cNvPr>
          <p:cNvSpPr txBox="1"/>
          <p:nvPr/>
        </p:nvSpPr>
        <p:spPr>
          <a:xfrm>
            <a:off x="5289600" y="3380526"/>
            <a:ext cx="28849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2F159A"/>
                </a:solidFill>
                <a:latin typeface="Arial"/>
                <a:cs typeface="Calibri"/>
              </a:rPr>
              <a:t>Training Neural Network</a:t>
            </a:r>
            <a:endParaRPr lang="en-US" dirty="0">
              <a:solidFill>
                <a:srgbClr val="2F159A"/>
              </a:solidFill>
              <a:latin typeface="Arial"/>
              <a:cs typeface="Arial"/>
            </a:endParaRPr>
          </a:p>
        </p:txBody>
      </p:sp>
      <p:sp>
        <p:nvSpPr>
          <p:cNvPr id="42" name="Kotak Teks 41">
            <a:extLst>
              <a:ext uri="{FF2B5EF4-FFF2-40B4-BE49-F238E27FC236}">
                <a16:creationId xmlns:a16="http://schemas.microsoft.com/office/drawing/2014/main" id="{8169BA41-3790-FA22-40E1-57DBC6C29B72}"/>
              </a:ext>
            </a:extLst>
          </p:cNvPr>
          <p:cNvSpPr txBox="1"/>
          <p:nvPr/>
        </p:nvSpPr>
        <p:spPr>
          <a:xfrm>
            <a:off x="9626320" y="4781688"/>
            <a:ext cx="1980029" cy="646331"/>
          </a:xfrm>
          <a:prstGeom prst="rect">
            <a:avLst/>
          </a:prstGeom>
          <a:noFill/>
        </p:spPr>
        <p:txBody>
          <a:bodyPr wrap="none" rtlCol="0">
            <a:spAutoFit/>
          </a:bodyPr>
          <a:lstStyle/>
          <a:p>
            <a:r>
              <a:rPr lang="en-US" dirty="0">
                <a:solidFill>
                  <a:srgbClr val="2F159A"/>
                </a:solidFill>
                <a:latin typeface="Arial" panose="020B0604020202020204" pitchFamily="34" charset="0"/>
                <a:cs typeface="Arial" panose="020B0604020202020204" pitchFamily="34" charset="0"/>
              </a:rPr>
              <a:t>Backpropagation </a:t>
            </a:r>
          </a:p>
          <a:p>
            <a:r>
              <a:rPr lang="en-US" dirty="0">
                <a:solidFill>
                  <a:srgbClr val="2F159A"/>
                </a:solidFill>
                <a:latin typeface="Arial" panose="020B0604020202020204" pitchFamily="34" charset="0"/>
                <a:cs typeface="Arial" panose="020B0604020202020204" pitchFamily="34" charset="0"/>
              </a:rPr>
              <a:t>Method!</a:t>
            </a:r>
            <a:endParaRPr lang="en-ID" dirty="0">
              <a:solidFill>
                <a:srgbClr val="2F15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430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2" name="Rectangle 1">
            <a:extLst>
              <a:ext uri="{FF2B5EF4-FFF2-40B4-BE49-F238E27FC236}">
                <a16:creationId xmlns:a16="http://schemas.microsoft.com/office/drawing/2014/main" id="{78189C00-5486-4101-ADEB-E048398FB895}"/>
              </a:ext>
            </a:extLst>
          </p:cNvPr>
          <p:cNvSpPr/>
          <p:nvPr/>
        </p:nvSpPr>
        <p:spPr>
          <a:xfrm>
            <a:off x="152400" y="883920"/>
            <a:ext cx="1869440" cy="58216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4FE3E6EA-078D-43CE-91BD-F49E64C6F3D5}"/>
              </a:ext>
            </a:extLst>
          </p:cNvPr>
          <p:cNvGrpSpPr/>
          <p:nvPr/>
        </p:nvGrpSpPr>
        <p:grpSpPr>
          <a:xfrm>
            <a:off x="180795" y="1512906"/>
            <a:ext cx="1823788" cy="4377638"/>
            <a:chOff x="4690629" y="1433227"/>
            <a:chExt cx="1823788" cy="4473677"/>
          </a:xfrm>
        </p:grpSpPr>
        <p:sp>
          <p:nvSpPr>
            <p:cNvPr id="6" name="TextBox 5">
              <a:extLst>
                <a:ext uri="{FF2B5EF4-FFF2-40B4-BE49-F238E27FC236}">
                  <a16:creationId xmlns:a16="http://schemas.microsoft.com/office/drawing/2014/main" id="{DDE127E4-4E8E-48CF-A757-1CD8D550C57E}"/>
                </a:ext>
              </a:extLst>
            </p:cNvPr>
            <p:cNvSpPr txBox="1"/>
            <p:nvPr/>
          </p:nvSpPr>
          <p:spPr>
            <a:xfrm>
              <a:off x="4690629" y="1433227"/>
              <a:ext cx="1755140" cy="4473677"/>
            </a:xfrm>
            <a:prstGeom prst="rect">
              <a:avLst/>
            </a:prstGeom>
            <a:noFill/>
            <a:ln w="19050">
              <a:solidFill>
                <a:schemeClr val="tx1"/>
              </a:solidFill>
              <a:prstDash val="solid"/>
            </a:ln>
          </p:spPr>
          <p:txBody>
            <a:bodyPr wrap="square" rtlCol="0">
              <a:spAutoFit/>
            </a:bodyPr>
            <a:lstStyle/>
            <a:p>
              <a:endParaRPr lang="en-US"/>
            </a:p>
          </p:txBody>
        </p:sp>
        <p:sp>
          <p:nvSpPr>
            <p:cNvPr id="3" name="TextBox 2">
              <a:extLst>
                <a:ext uri="{FF2B5EF4-FFF2-40B4-BE49-F238E27FC236}">
                  <a16:creationId xmlns:a16="http://schemas.microsoft.com/office/drawing/2014/main" id="{07D9950E-1593-4022-B36D-F002DD1BB621}"/>
                </a:ext>
              </a:extLst>
            </p:cNvPr>
            <p:cNvSpPr txBox="1"/>
            <p:nvPr/>
          </p:nvSpPr>
          <p:spPr>
            <a:xfrm>
              <a:off x="4691380" y="1433227"/>
              <a:ext cx="1823037" cy="377435"/>
            </a:xfrm>
            <a:prstGeom prst="rect">
              <a:avLst/>
            </a:prstGeom>
            <a:noFill/>
            <a:ln w="19050">
              <a:noFill/>
            </a:ln>
          </p:spPr>
          <p:txBody>
            <a:bodyPr wrap="square" lIns="91440" tIns="45720" rIns="91440" bIns="45720" rtlCol="0" anchor="t">
              <a:spAutoFit/>
            </a:bodyPr>
            <a:lstStyle/>
            <a:p>
              <a:pPr algn="ctr"/>
              <a:r>
                <a:rPr lang="en-US" b="1">
                  <a:solidFill>
                    <a:srgbClr val="2F159A"/>
                  </a:solidFill>
                  <a:latin typeface="Arial"/>
                  <a:cs typeface="Arial"/>
                </a:rPr>
                <a:t>Methodology</a:t>
              </a:r>
              <a:endParaRPr lang="en-US"/>
            </a:p>
          </p:txBody>
        </p:sp>
        <p:sp>
          <p:nvSpPr>
            <p:cNvPr id="24" name="TextBox 23">
              <a:extLst>
                <a:ext uri="{FF2B5EF4-FFF2-40B4-BE49-F238E27FC236}">
                  <a16:creationId xmlns:a16="http://schemas.microsoft.com/office/drawing/2014/main" id="{63EA0D14-2A9C-4F09-AE73-23475B358690}"/>
                </a:ext>
              </a:extLst>
            </p:cNvPr>
            <p:cNvSpPr txBox="1"/>
            <p:nvPr/>
          </p:nvSpPr>
          <p:spPr>
            <a:xfrm>
              <a:off x="4935795" y="2300958"/>
              <a:ext cx="1406094" cy="534699"/>
            </a:xfrm>
            <a:prstGeom prst="rect">
              <a:avLst/>
            </a:prstGeom>
            <a:noFill/>
            <a:ln w="19050">
              <a:noFill/>
            </a:ln>
          </p:spPr>
          <p:txBody>
            <a:bodyPr wrap="square" lIns="91440" tIns="45720" rIns="91440" bIns="45720" rtlCol="0" anchor="t">
              <a:spAutoFit/>
            </a:bodyPr>
            <a:lstStyle/>
            <a:p>
              <a:pPr algn="ctr"/>
              <a:r>
                <a:rPr lang="en-US" sz="1400" b="1">
                  <a:solidFill>
                    <a:srgbClr val="2F159A"/>
                  </a:solidFill>
                  <a:latin typeface="Arial"/>
                  <a:cs typeface="Arial"/>
                </a:rPr>
                <a:t>Acquiring Data</a:t>
              </a:r>
              <a:endParaRPr lang="en-US" sz="1400" b="1">
                <a:solidFill>
                  <a:srgbClr val="2F159A"/>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E3F644CA-44A3-47EE-A623-7A3970D2A200}"/>
                </a:ext>
              </a:extLst>
            </p:cNvPr>
            <p:cNvSpPr txBox="1"/>
            <p:nvPr/>
          </p:nvSpPr>
          <p:spPr>
            <a:xfrm>
              <a:off x="4865152" y="3610426"/>
              <a:ext cx="1406094" cy="534699"/>
            </a:xfrm>
            <a:prstGeom prst="rect">
              <a:avLst/>
            </a:prstGeom>
            <a:noFill/>
            <a:ln w="19050">
              <a:noFill/>
            </a:ln>
          </p:spPr>
          <p:txBody>
            <a:bodyPr wrap="square" lIns="91440" tIns="45720" rIns="91440" bIns="45720" rtlCol="0" anchor="t">
              <a:spAutoFit/>
            </a:bodyPr>
            <a:lstStyle/>
            <a:p>
              <a:pPr algn="ctr"/>
              <a:r>
                <a:rPr lang="en-US" sz="1400">
                  <a:latin typeface="Arial"/>
                  <a:cs typeface="Arial"/>
                </a:rPr>
                <a:t>Processing Data</a:t>
              </a:r>
              <a:endParaRPr lang="en-US" sz="140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9C1EA35F-C380-4124-8A12-B476B298E39B}"/>
                </a:ext>
              </a:extLst>
            </p:cNvPr>
            <p:cNvSpPr txBox="1"/>
            <p:nvPr/>
          </p:nvSpPr>
          <p:spPr>
            <a:xfrm>
              <a:off x="4865152" y="5370070"/>
              <a:ext cx="1406094" cy="314529"/>
            </a:xfrm>
            <a:prstGeom prst="rect">
              <a:avLst/>
            </a:prstGeom>
            <a:noFill/>
            <a:ln w="19050">
              <a:noFill/>
            </a:ln>
          </p:spPr>
          <p:txBody>
            <a:bodyPr wrap="square" lIns="91440" tIns="45720" rIns="91440" bIns="45720" rtlCol="0" anchor="t">
              <a:spAutoFit/>
            </a:bodyPr>
            <a:lstStyle/>
            <a:p>
              <a:pPr algn="ctr"/>
              <a:r>
                <a:rPr lang="en-US" sz="1400">
                  <a:latin typeface="Arial" panose="020B0604020202020204" pitchFamily="34" charset="0"/>
                  <a:cs typeface="Arial" panose="020B0604020202020204" pitchFamily="34" charset="0"/>
                </a:rPr>
                <a:t>Training</a:t>
              </a:r>
            </a:p>
          </p:txBody>
        </p:sp>
      </p:grpSp>
      <p:sp>
        <p:nvSpPr>
          <p:cNvPr id="47" name="Arrow: Down 46">
            <a:extLst>
              <a:ext uri="{FF2B5EF4-FFF2-40B4-BE49-F238E27FC236}">
                <a16:creationId xmlns:a16="http://schemas.microsoft.com/office/drawing/2014/main" id="{E5729E9D-9DD3-489A-A854-0CACFDF79422}"/>
              </a:ext>
            </a:extLst>
          </p:cNvPr>
          <p:cNvSpPr/>
          <p:nvPr/>
        </p:nvSpPr>
        <p:spPr>
          <a:xfrm>
            <a:off x="964544" y="3173909"/>
            <a:ext cx="236630" cy="309322"/>
          </a:xfrm>
          <a:prstGeom prst="downArrow">
            <a:avLst>
              <a:gd name="adj1" fmla="val 50000"/>
              <a:gd name="adj2"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087BEFE-8513-DD90-F8E5-23F5F987273D}"/>
              </a:ext>
            </a:extLst>
          </p:cNvPr>
          <p:cNvSpPr/>
          <p:nvPr/>
        </p:nvSpPr>
        <p:spPr>
          <a:xfrm>
            <a:off x="964543" y="4712286"/>
            <a:ext cx="236630" cy="309322"/>
          </a:xfrm>
          <a:prstGeom prst="downArrow">
            <a:avLst>
              <a:gd name="adj1" fmla="val 50000"/>
              <a:gd name="adj2"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C253406-4E35-0B74-EC1D-2883FF1EE088}"/>
              </a:ext>
            </a:extLst>
          </p:cNvPr>
          <p:cNvSpPr txBox="1"/>
          <p:nvPr/>
        </p:nvSpPr>
        <p:spPr>
          <a:xfrm>
            <a:off x="4120263" y="1159965"/>
            <a:ext cx="3962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2F159A"/>
                </a:solidFill>
                <a:latin typeface="Arial"/>
                <a:cs typeface="Calibri"/>
              </a:rPr>
              <a:t>Problem Statement</a:t>
            </a:r>
          </a:p>
        </p:txBody>
      </p:sp>
      <p:sp>
        <p:nvSpPr>
          <p:cNvPr id="11" name="TextBox 10">
            <a:extLst>
              <a:ext uri="{FF2B5EF4-FFF2-40B4-BE49-F238E27FC236}">
                <a16:creationId xmlns:a16="http://schemas.microsoft.com/office/drawing/2014/main" id="{0575246F-C064-A6E3-ADC0-E1EC8342B19F}"/>
              </a:ext>
            </a:extLst>
          </p:cNvPr>
          <p:cNvSpPr txBox="1"/>
          <p:nvPr/>
        </p:nvSpPr>
        <p:spPr>
          <a:xfrm>
            <a:off x="2560320" y="1950720"/>
            <a:ext cx="8625840" cy="33650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latin typeface="Arial"/>
                <a:ea typeface="+mn-lt"/>
                <a:cs typeface="+mn-lt"/>
              </a:rPr>
              <a:t>Predict the aerodynamic properties of airfoil NACA 64A010</a:t>
            </a:r>
            <a:endParaRPr lang="en-US" dirty="0">
              <a:latin typeface="Arial"/>
              <a:cs typeface="Arial"/>
            </a:endParaRPr>
          </a:p>
          <a:p>
            <a:pPr marL="285750" indent="-285750">
              <a:lnSpc>
                <a:spcPct val="150000"/>
              </a:lnSpc>
              <a:buFont typeface="Arial"/>
              <a:buChar char="•"/>
            </a:pPr>
            <a:r>
              <a:rPr lang="en-US" dirty="0">
                <a:latin typeface="Arial"/>
                <a:ea typeface="+mn-lt"/>
                <a:cs typeface="+mn-lt"/>
              </a:rPr>
              <a:t>The properties will be predicted are </a:t>
            </a:r>
            <a:r>
              <a:rPr lang="en-US" b="1" dirty="0">
                <a:latin typeface="Arial"/>
                <a:ea typeface="+mn-lt"/>
                <a:cs typeface="+mn-lt"/>
              </a:rPr>
              <a:t>Lift Coefficient, Drag Coefficient, Plunging Motion, and Pitching Motion</a:t>
            </a:r>
            <a:r>
              <a:rPr lang="en-US" dirty="0">
                <a:latin typeface="Arial"/>
                <a:ea typeface="+mn-lt"/>
                <a:cs typeface="+mn-lt"/>
              </a:rPr>
              <a:t>.</a:t>
            </a:r>
            <a:endParaRPr lang="en-US" dirty="0">
              <a:latin typeface="Arial"/>
              <a:cs typeface="Arial"/>
            </a:endParaRPr>
          </a:p>
          <a:p>
            <a:pPr marL="285750" indent="-285750">
              <a:lnSpc>
                <a:spcPct val="150000"/>
              </a:lnSpc>
              <a:buFont typeface="Arial"/>
              <a:buChar char="•"/>
            </a:pPr>
            <a:r>
              <a:rPr lang="en-US" dirty="0">
                <a:latin typeface="Arial"/>
                <a:ea typeface="+mn-lt"/>
                <a:cs typeface="+mn-lt"/>
              </a:rPr>
              <a:t>The model input should only be </a:t>
            </a:r>
            <a:r>
              <a:rPr lang="en-US" b="1" dirty="0">
                <a:latin typeface="Arial"/>
                <a:ea typeface="+mn-lt"/>
                <a:cs typeface="+mn-lt"/>
              </a:rPr>
              <a:t>the flow characteristic (</a:t>
            </a:r>
            <a:r>
              <a:rPr lang="en-US" b="1" dirty="0" err="1">
                <a:latin typeface="Arial"/>
                <a:ea typeface="+mn-lt"/>
                <a:cs typeface="+mn-lt"/>
              </a:rPr>
              <a:t>mach</a:t>
            </a:r>
            <a:r>
              <a:rPr lang="en-US" b="1" dirty="0">
                <a:latin typeface="Arial"/>
                <a:ea typeface="+mn-lt"/>
                <a:cs typeface="+mn-lt"/>
              </a:rPr>
              <a:t>) and material characteristic (flutter speed)</a:t>
            </a:r>
            <a:endParaRPr lang="en-US" b="1" dirty="0">
              <a:latin typeface="Arial"/>
              <a:cs typeface="Arial"/>
            </a:endParaRPr>
          </a:p>
          <a:p>
            <a:pPr marL="285750" indent="-285750">
              <a:lnSpc>
                <a:spcPct val="150000"/>
              </a:lnSpc>
              <a:buFont typeface="Arial"/>
              <a:buChar char="•"/>
            </a:pPr>
            <a:r>
              <a:rPr lang="en-US" dirty="0">
                <a:latin typeface="Arial"/>
                <a:ea typeface="+mn-lt"/>
                <a:cs typeface="+mn-lt"/>
              </a:rPr>
              <a:t>The flight range will be </a:t>
            </a:r>
            <a:r>
              <a:rPr lang="en-US" b="1" dirty="0" err="1">
                <a:latin typeface="Arial"/>
                <a:ea typeface="+mn-lt"/>
                <a:cs typeface="+mn-lt"/>
              </a:rPr>
              <a:t>mach</a:t>
            </a:r>
            <a:r>
              <a:rPr lang="en-US" b="1" dirty="0">
                <a:latin typeface="Arial"/>
                <a:ea typeface="+mn-lt"/>
                <a:cs typeface="+mn-lt"/>
              </a:rPr>
              <a:t> 0.6 until </a:t>
            </a:r>
            <a:r>
              <a:rPr lang="en-US" b="1" dirty="0" err="1">
                <a:latin typeface="Arial"/>
                <a:ea typeface="+mn-lt"/>
                <a:cs typeface="+mn-lt"/>
              </a:rPr>
              <a:t>mach</a:t>
            </a:r>
            <a:r>
              <a:rPr lang="en-US" b="1" dirty="0">
                <a:latin typeface="Arial"/>
                <a:ea typeface="+mn-lt"/>
                <a:cs typeface="+mn-lt"/>
              </a:rPr>
              <a:t> 0.9</a:t>
            </a:r>
            <a:endParaRPr lang="en-US" b="1" dirty="0">
              <a:latin typeface="Arial"/>
              <a:cs typeface="Arial"/>
            </a:endParaRPr>
          </a:p>
          <a:p>
            <a:pPr marL="285750" indent="-285750">
              <a:lnSpc>
                <a:spcPct val="150000"/>
              </a:lnSpc>
              <a:buFont typeface="Arial"/>
              <a:buChar char="•"/>
            </a:pPr>
            <a:r>
              <a:rPr lang="en-US" dirty="0">
                <a:latin typeface="Arial"/>
                <a:cs typeface="Arial"/>
              </a:rPr>
              <a:t>Flutter speed range is </a:t>
            </a:r>
            <a:r>
              <a:rPr lang="en-US" b="1" dirty="0" err="1">
                <a:latin typeface="Arial"/>
                <a:cs typeface="Arial"/>
              </a:rPr>
              <a:t>vf</a:t>
            </a:r>
            <a:r>
              <a:rPr lang="en-US" b="1" dirty="0">
                <a:latin typeface="Arial"/>
                <a:cs typeface="Arial"/>
              </a:rPr>
              <a:t> 0.4 until </a:t>
            </a:r>
            <a:r>
              <a:rPr lang="en-US" b="1" dirty="0" err="1">
                <a:latin typeface="Arial"/>
                <a:cs typeface="Arial"/>
              </a:rPr>
              <a:t>vf</a:t>
            </a:r>
            <a:r>
              <a:rPr lang="en-US" b="1" dirty="0">
                <a:latin typeface="Arial"/>
                <a:cs typeface="Arial"/>
              </a:rPr>
              <a:t> 2.0</a:t>
            </a:r>
            <a:endParaRPr lang="en-US" b="1" dirty="0">
              <a:latin typeface="Arial"/>
              <a:cs typeface="Calibri"/>
            </a:endParaRPr>
          </a:p>
          <a:p>
            <a:pPr>
              <a:lnSpc>
                <a:spcPct val="150000"/>
              </a:lnSpc>
            </a:pPr>
            <a:endParaRPr lang="en-US" dirty="0">
              <a:latin typeface="Arial"/>
              <a:cs typeface="Calibri"/>
            </a:endParaRPr>
          </a:p>
        </p:txBody>
      </p:sp>
      <p:sp>
        <p:nvSpPr>
          <p:cNvPr id="4" name="Slide Number Placeholder 3">
            <a:extLst>
              <a:ext uri="{FF2B5EF4-FFF2-40B4-BE49-F238E27FC236}">
                <a16:creationId xmlns:a16="http://schemas.microsoft.com/office/drawing/2014/main" id="{B467E11A-0380-28C7-F200-ADE03A29F1B8}"/>
              </a:ext>
            </a:extLst>
          </p:cNvPr>
          <p:cNvSpPr>
            <a:spLocks noGrp="1"/>
          </p:cNvSpPr>
          <p:nvPr>
            <p:ph type="sldNum" sz="quarter" idx="12"/>
          </p:nvPr>
        </p:nvSpPr>
        <p:spPr/>
        <p:txBody>
          <a:bodyPr/>
          <a:lstStyle/>
          <a:p>
            <a:fld id="{E05D2077-89F6-432B-BE56-DF9F51AFF43C}" type="slidenum">
              <a:rPr lang="en-US" smtClean="0"/>
              <a:t>7</a:t>
            </a:fld>
            <a:endParaRPr lang="en-US"/>
          </a:p>
        </p:txBody>
      </p:sp>
    </p:spTree>
    <p:extLst>
      <p:ext uri="{BB962C8B-B14F-4D97-AF65-F5344CB8AC3E}">
        <p14:creationId xmlns:p14="http://schemas.microsoft.com/office/powerpoint/2010/main" val="2369296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24" name="TextBox 23">
            <a:extLst>
              <a:ext uri="{FF2B5EF4-FFF2-40B4-BE49-F238E27FC236}">
                <a16:creationId xmlns:a16="http://schemas.microsoft.com/office/drawing/2014/main" id="{63EA0D14-2A9C-4F09-AE73-23475B358690}"/>
              </a:ext>
            </a:extLst>
          </p:cNvPr>
          <p:cNvSpPr txBox="1"/>
          <p:nvPr/>
        </p:nvSpPr>
        <p:spPr>
          <a:xfrm>
            <a:off x="9791700" y="620127"/>
            <a:ext cx="2331719" cy="369332"/>
          </a:xfrm>
          <a:prstGeom prst="rect">
            <a:avLst/>
          </a:prstGeom>
          <a:noFill/>
          <a:ln w="19050">
            <a:noFill/>
          </a:ln>
        </p:spPr>
        <p:txBody>
          <a:bodyPr wrap="square" lIns="91440" tIns="45720" rIns="91440" bIns="45720" rtlCol="0" anchor="t">
            <a:spAutoFit/>
          </a:bodyPr>
          <a:lstStyle/>
          <a:p>
            <a:pPr algn="ctr"/>
            <a:r>
              <a:rPr lang="en-US" b="1" dirty="0">
                <a:solidFill>
                  <a:srgbClr val="2F159A"/>
                </a:solidFill>
                <a:latin typeface="Arial"/>
                <a:cs typeface="Arial"/>
              </a:rPr>
              <a:t>Acquiring Data</a:t>
            </a:r>
            <a:endParaRPr lang="en-US" b="1" dirty="0">
              <a:solidFill>
                <a:srgbClr val="2F159A"/>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6B12A37-C2D1-F517-CD4A-1C907C8FF541}"/>
              </a:ext>
            </a:extLst>
          </p:cNvPr>
          <p:cNvSpPr txBox="1"/>
          <p:nvPr/>
        </p:nvSpPr>
        <p:spPr>
          <a:xfrm>
            <a:off x="305413" y="1028038"/>
            <a:ext cx="26261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F159A"/>
                </a:solidFill>
                <a:latin typeface="Arial"/>
                <a:ea typeface="+mn-lt"/>
                <a:cs typeface="+mn-lt"/>
              </a:rPr>
              <a:t>Raw Dataset Properties</a:t>
            </a:r>
            <a:endParaRPr lang="en-US" dirty="0">
              <a:solidFill>
                <a:srgbClr val="2F159A"/>
              </a:solidFill>
              <a:latin typeface="Arial"/>
              <a:cs typeface="Arial"/>
            </a:endParaRPr>
          </a:p>
        </p:txBody>
      </p:sp>
      <p:sp>
        <p:nvSpPr>
          <p:cNvPr id="8" name="TextBox 7">
            <a:extLst>
              <a:ext uri="{FF2B5EF4-FFF2-40B4-BE49-F238E27FC236}">
                <a16:creationId xmlns:a16="http://schemas.microsoft.com/office/drawing/2014/main" id="{5C52AB7C-5DCE-E523-C82B-C5437F182F04}"/>
              </a:ext>
            </a:extLst>
          </p:cNvPr>
          <p:cNvSpPr txBox="1"/>
          <p:nvPr/>
        </p:nvSpPr>
        <p:spPr>
          <a:xfrm>
            <a:off x="310062" y="1392170"/>
            <a:ext cx="88748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ea typeface="+mn-lt"/>
                <a:cs typeface="+mn-lt"/>
              </a:rPr>
              <a:t>The smaller the amount needed to train the model will be better.</a:t>
            </a:r>
            <a:endParaRPr lang="en-US" dirty="0">
              <a:latin typeface="Arial"/>
              <a:cs typeface="Arial"/>
            </a:endParaRPr>
          </a:p>
          <a:p>
            <a:pPr marL="285750" indent="-285750">
              <a:buFont typeface="Arial"/>
              <a:buChar char="•"/>
            </a:pPr>
            <a:r>
              <a:rPr lang="en-US" dirty="0">
                <a:latin typeface="Arial"/>
                <a:ea typeface="+mn-lt"/>
                <a:cs typeface="+mn-lt"/>
              </a:rPr>
              <a:t>The amount of data used to train the model is </a:t>
            </a:r>
            <a:r>
              <a:rPr lang="en-US" b="1" dirty="0">
                <a:latin typeface="Arial"/>
                <a:ea typeface="+mn-lt"/>
                <a:cs typeface="+mn-lt"/>
              </a:rPr>
              <a:t>150, 100, and 50 </a:t>
            </a:r>
            <a:r>
              <a:rPr lang="en-US" dirty="0">
                <a:latin typeface="Arial"/>
                <a:ea typeface="+mn-lt"/>
                <a:cs typeface="+mn-lt"/>
              </a:rPr>
              <a:t>data.</a:t>
            </a:r>
            <a:endParaRPr lang="en-US" dirty="0">
              <a:latin typeface="Arial"/>
              <a:cs typeface="Arial"/>
            </a:endParaRPr>
          </a:p>
          <a:p>
            <a:pPr marL="285750" indent="-285750">
              <a:buFont typeface="Arial"/>
              <a:buChar char="•"/>
            </a:pPr>
            <a:r>
              <a:rPr lang="en-US" dirty="0">
                <a:latin typeface="Arial"/>
                <a:cs typeface="Arial"/>
              </a:rPr>
              <a:t>The data scale and the distribution are not very good as the max data is almost ten to hundred times bigger than the mean and its deviation.</a:t>
            </a:r>
            <a:endParaRPr lang="en-US" dirty="0">
              <a:cs typeface="Calibri" panose="020F0502020204030204"/>
            </a:endParaRPr>
          </a:p>
          <a:p>
            <a:endParaRPr lang="en-US" dirty="0">
              <a:latin typeface="Arial"/>
              <a:cs typeface="Calibri"/>
            </a:endParaRPr>
          </a:p>
        </p:txBody>
      </p:sp>
      <p:sp>
        <p:nvSpPr>
          <p:cNvPr id="12" name="TextBox 11">
            <a:extLst>
              <a:ext uri="{FF2B5EF4-FFF2-40B4-BE49-F238E27FC236}">
                <a16:creationId xmlns:a16="http://schemas.microsoft.com/office/drawing/2014/main" id="{051D3025-4E90-6CE3-F59D-7646067F5F2E}"/>
              </a:ext>
            </a:extLst>
          </p:cNvPr>
          <p:cNvSpPr txBox="1"/>
          <p:nvPr/>
        </p:nvSpPr>
        <p:spPr>
          <a:xfrm>
            <a:off x="436863" y="6069406"/>
            <a:ext cx="32308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Calibri"/>
              </a:rPr>
              <a:t>Tab2: Descriptive Statistic of Raw Data</a:t>
            </a:r>
          </a:p>
        </p:txBody>
      </p:sp>
      <p:sp>
        <p:nvSpPr>
          <p:cNvPr id="4" name="Slide Number Placeholder 3">
            <a:extLst>
              <a:ext uri="{FF2B5EF4-FFF2-40B4-BE49-F238E27FC236}">
                <a16:creationId xmlns:a16="http://schemas.microsoft.com/office/drawing/2014/main" id="{32BBD237-47F4-CFC1-8082-E1BA0A5F98F3}"/>
              </a:ext>
            </a:extLst>
          </p:cNvPr>
          <p:cNvSpPr>
            <a:spLocks noGrp="1"/>
          </p:cNvSpPr>
          <p:nvPr>
            <p:ph type="sldNum" sz="quarter" idx="12"/>
          </p:nvPr>
        </p:nvSpPr>
        <p:spPr/>
        <p:txBody>
          <a:bodyPr/>
          <a:lstStyle/>
          <a:p>
            <a:fld id="{E05D2077-89F6-432B-BE56-DF9F51AFF43C}" type="slidenum">
              <a:rPr lang="en-US" smtClean="0"/>
              <a:t>8</a:t>
            </a:fld>
            <a:endParaRPr lang="en-US"/>
          </a:p>
        </p:txBody>
      </p:sp>
      <p:graphicFrame>
        <p:nvGraphicFramePr>
          <p:cNvPr id="17" name="Table 17">
            <a:extLst>
              <a:ext uri="{FF2B5EF4-FFF2-40B4-BE49-F238E27FC236}">
                <a16:creationId xmlns:a16="http://schemas.microsoft.com/office/drawing/2014/main" id="{D059A4A7-09E7-70E0-0027-405998AE7255}"/>
              </a:ext>
            </a:extLst>
          </p:cNvPr>
          <p:cNvGraphicFramePr>
            <a:graphicFrameLocks noGrp="1"/>
          </p:cNvGraphicFramePr>
          <p:nvPr>
            <p:extLst>
              <p:ext uri="{D42A27DB-BD31-4B8C-83A1-F6EECF244321}">
                <p14:modId xmlns:p14="http://schemas.microsoft.com/office/powerpoint/2010/main" val="3238742279"/>
              </p:ext>
            </p:extLst>
          </p:nvPr>
        </p:nvGraphicFramePr>
        <p:xfrm>
          <a:off x="305413" y="2824114"/>
          <a:ext cx="5679565" cy="2949342"/>
        </p:xfrm>
        <a:graphic>
          <a:graphicData uri="http://schemas.openxmlformats.org/drawingml/2006/table">
            <a:tbl>
              <a:tblPr firstRow="1" bandRow="1">
                <a:tableStyleId>{5C22544A-7EE6-4342-B048-85BDC9FD1C3A}</a:tableStyleId>
              </a:tblPr>
              <a:tblGrid>
                <a:gridCol w="1135913">
                  <a:extLst>
                    <a:ext uri="{9D8B030D-6E8A-4147-A177-3AD203B41FA5}">
                      <a16:colId xmlns:a16="http://schemas.microsoft.com/office/drawing/2014/main" val="394920685"/>
                    </a:ext>
                  </a:extLst>
                </a:gridCol>
                <a:gridCol w="1135913">
                  <a:extLst>
                    <a:ext uri="{9D8B030D-6E8A-4147-A177-3AD203B41FA5}">
                      <a16:colId xmlns:a16="http://schemas.microsoft.com/office/drawing/2014/main" val="1947724222"/>
                    </a:ext>
                  </a:extLst>
                </a:gridCol>
                <a:gridCol w="1135913">
                  <a:extLst>
                    <a:ext uri="{9D8B030D-6E8A-4147-A177-3AD203B41FA5}">
                      <a16:colId xmlns:a16="http://schemas.microsoft.com/office/drawing/2014/main" val="1432522525"/>
                    </a:ext>
                  </a:extLst>
                </a:gridCol>
                <a:gridCol w="1135913">
                  <a:extLst>
                    <a:ext uri="{9D8B030D-6E8A-4147-A177-3AD203B41FA5}">
                      <a16:colId xmlns:a16="http://schemas.microsoft.com/office/drawing/2014/main" val="978788726"/>
                    </a:ext>
                  </a:extLst>
                </a:gridCol>
                <a:gridCol w="1135913">
                  <a:extLst>
                    <a:ext uri="{9D8B030D-6E8A-4147-A177-3AD203B41FA5}">
                      <a16:colId xmlns:a16="http://schemas.microsoft.com/office/drawing/2014/main" val="3849302268"/>
                    </a:ext>
                  </a:extLst>
                </a:gridCol>
              </a:tblGrid>
              <a:tr h="491557">
                <a:tc>
                  <a:txBody>
                    <a:bodyPr/>
                    <a:lstStyle/>
                    <a:p>
                      <a:pPr algn="ctr"/>
                      <a:r>
                        <a:rPr lang="en-US">
                          <a:latin typeface="Calibri"/>
                        </a:rPr>
                        <a:t>Property</a:t>
                      </a:r>
                    </a:p>
                  </a:txBody>
                  <a:tcPr/>
                </a:tc>
                <a:tc>
                  <a:txBody>
                    <a:bodyPr/>
                    <a:lstStyle/>
                    <a:p>
                      <a:pPr algn="ctr"/>
                      <a:r>
                        <a:rPr lang="en-US">
                          <a:latin typeface="Calibri"/>
                        </a:rPr>
                        <a:t>CD</a:t>
                      </a:r>
                    </a:p>
                  </a:txBody>
                  <a:tcPr/>
                </a:tc>
                <a:tc>
                  <a:txBody>
                    <a:bodyPr/>
                    <a:lstStyle/>
                    <a:p>
                      <a:pPr algn="ctr"/>
                      <a:r>
                        <a:rPr lang="en-US">
                          <a:latin typeface="Calibri"/>
                        </a:rPr>
                        <a:t>CL</a:t>
                      </a:r>
                    </a:p>
                  </a:txBody>
                  <a:tcPr/>
                </a:tc>
                <a:tc>
                  <a:txBody>
                    <a:bodyPr/>
                    <a:lstStyle/>
                    <a:p>
                      <a:pPr algn="ctr"/>
                      <a:r>
                        <a:rPr lang="en-US">
                          <a:latin typeface="Calibri"/>
                        </a:rPr>
                        <a:t>PLUNGE</a:t>
                      </a:r>
                    </a:p>
                  </a:txBody>
                  <a:tcPr/>
                </a:tc>
                <a:tc>
                  <a:txBody>
                    <a:bodyPr/>
                    <a:lstStyle/>
                    <a:p>
                      <a:pPr algn="ctr"/>
                      <a:r>
                        <a:rPr lang="en-US">
                          <a:latin typeface="Calibri"/>
                        </a:rPr>
                        <a:t>PITCH</a:t>
                      </a:r>
                    </a:p>
                  </a:txBody>
                  <a:tcPr/>
                </a:tc>
                <a:extLst>
                  <a:ext uri="{0D108BD9-81ED-4DB2-BD59-A6C34878D82A}">
                    <a16:rowId xmlns:a16="http://schemas.microsoft.com/office/drawing/2014/main" val="3878195892"/>
                  </a:ext>
                </a:extLst>
              </a:tr>
              <a:tr h="491557">
                <a:tc>
                  <a:txBody>
                    <a:bodyPr/>
                    <a:lstStyle/>
                    <a:p>
                      <a:pPr algn="ctr"/>
                      <a:r>
                        <a:rPr lang="en-US">
                          <a:latin typeface="Calibri"/>
                        </a:rPr>
                        <a:t>Count</a:t>
                      </a:r>
                    </a:p>
                  </a:txBody>
                  <a:tcPr/>
                </a:tc>
                <a:tc>
                  <a:txBody>
                    <a:bodyPr/>
                    <a:lstStyle/>
                    <a:p>
                      <a:pPr algn="ctr"/>
                      <a:r>
                        <a:rPr lang="en-US" dirty="0">
                          <a:latin typeface="Calibri"/>
                        </a:rPr>
                        <a:t>228</a:t>
                      </a:r>
                    </a:p>
                  </a:txBody>
                  <a:tcPr/>
                </a:tc>
                <a:tc>
                  <a:txBody>
                    <a:bodyPr/>
                    <a:lstStyle/>
                    <a:p>
                      <a:pPr algn="ctr"/>
                      <a:r>
                        <a:rPr lang="en-US">
                          <a:latin typeface="Calibri"/>
                        </a:rPr>
                        <a:t>228</a:t>
                      </a:r>
                    </a:p>
                  </a:txBody>
                  <a:tcPr/>
                </a:tc>
                <a:tc>
                  <a:txBody>
                    <a:bodyPr/>
                    <a:lstStyle/>
                    <a:p>
                      <a:pPr algn="ctr"/>
                      <a:r>
                        <a:rPr lang="en-US">
                          <a:latin typeface="Calibri"/>
                        </a:rPr>
                        <a:t>228</a:t>
                      </a:r>
                    </a:p>
                  </a:txBody>
                  <a:tcPr/>
                </a:tc>
                <a:tc>
                  <a:txBody>
                    <a:bodyPr/>
                    <a:lstStyle/>
                    <a:p>
                      <a:pPr algn="ctr"/>
                      <a:r>
                        <a:rPr lang="en-US">
                          <a:latin typeface="Calibri"/>
                        </a:rPr>
                        <a:t>228</a:t>
                      </a:r>
                    </a:p>
                  </a:txBody>
                  <a:tcPr/>
                </a:tc>
                <a:extLst>
                  <a:ext uri="{0D108BD9-81ED-4DB2-BD59-A6C34878D82A}">
                    <a16:rowId xmlns:a16="http://schemas.microsoft.com/office/drawing/2014/main" val="946999855"/>
                  </a:ext>
                </a:extLst>
              </a:tr>
              <a:tr h="491557">
                <a:tc>
                  <a:txBody>
                    <a:bodyPr/>
                    <a:lstStyle/>
                    <a:p>
                      <a:pPr algn="ctr"/>
                      <a:r>
                        <a:rPr lang="en-US">
                          <a:latin typeface="Calibri"/>
                        </a:rPr>
                        <a:t>Average</a:t>
                      </a:r>
                    </a:p>
                  </a:txBody>
                  <a:tcPr/>
                </a:tc>
                <a:tc>
                  <a:txBody>
                    <a:bodyPr/>
                    <a:lstStyle/>
                    <a:p>
                      <a:pPr algn="ctr"/>
                      <a:r>
                        <a:rPr lang="en-US">
                          <a:latin typeface="Calibri"/>
                        </a:rPr>
                        <a:t>0.017</a:t>
                      </a:r>
                    </a:p>
                  </a:txBody>
                  <a:tcPr/>
                </a:tc>
                <a:tc>
                  <a:txBody>
                    <a:bodyPr/>
                    <a:lstStyle/>
                    <a:p>
                      <a:pPr algn="ctr"/>
                      <a:r>
                        <a:rPr lang="en-US">
                          <a:latin typeface="Calibri"/>
                        </a:rPr>
                        <a:t>-0.013</a:t>
                      </a:r>
                    </a:p>
                  </a:txBody>
                  <a:tcPr/>
                </a:tc>
                <a:tc>
                  <a:txBody>
                    <a:bodyPr/>
                    <a:lstStyle/>
                    <a:p>
                      <a:pPr algn="ctr"/>
                      <a:r>
                        <a:rPr lang="en-US">
                          <a:latin typeface="Calibri"/>
                        </a:rPr>
                        <a:t>0.002</a:t>
                      </a:r>
                    </a:p>
                  </a:txBody>
                  <a:tcPr/>
                </a:tc>
                <a:tc>
                  <a:txBody>
                    <a:bodyPr/>
                    <a:lstStyle/>
                    <a:p>
                      <a:pPr algn="ctr"/>
                      <a:r>
                        <a:rPr lang="en-US">
                          <a:latin typeface="Calibri"/>
                        </a:rPr>
                        <a:t>0.004</a:t>
                      </a:r>
                    </a:p>
                  </a:txBody>
                  <a:tcPr/>
                </a:tc>
                <a:extLst>
                  <a:ext uri="{0D108BD9-81ED-4DB2-BD59-A6C34878D82A}">
                    <a16:rowId xmlns:a16="http://schemas.microsoft.com/office/drawing/2014/main" val="485401752"/>
                  </a:ext>
                </a:extLst>
              </a:tr>
              <a:tr h="491557">
                <a:tc>
                  <a:txBody>
                    <a:bodyPr/>
                    <a:lstStyle/>
                    <a:p>
                      <a:pPr algn="ctr"/>
                      <a:r>
                        <a:rPr lang="en-US">
                          <a:latin typeface="Calibri"/>
                        </a:rPr>
                        <a:t>Std</a:t>
                      </a:r>
                    </a:p>
                  </a:txBody>
                  <a:tcPr/>
                </a:tc>
                <a:tc>
                  <a:txBody>
                    <a:bodyPr/>
                    <a:lstStyle/>
                    <a:p>
                      <a:pPr algn="ctr"/>
                      <a:r>
                        <a:rPr lang="en-US">
                          <a:latin typeface="Calibri"/>
                        </a:rPr>
                        <a:t>0.035</a:t>
                      </a:r>
                    </a:p>
                  </a:txBody>
                  <a:tcPr/>
                </a:tc>
                <a:tc>
                  <a:txBody>
                    <a:bodyPr/>
                    <a:lstStyle/>
                    <a:p>
                      <a:pPr algn="ctr"/>
                      <a:r>
                        <a:rPr lang="en-US">
                          <a:latin typeface="Calibri"/>
                        </a:rPr>
                        <a:t>0.172</a:t>
                      </a:r>
                    </a:p>
                  </a:txBody>
                  <a:tcPr/>
                </a:tc>
                <a:tc>
                  <a:txBody>
                    <a:bodyPr/>
                    <a:lstStyle/>
                    <a:p>
                      <a:pPr algn="ctr"/>
                      <a:r>
                        <a:rPr lang="en-US">
                          <a:latin typeface="Calibri"/>
                        </a:rPr>
                        <a:t>0.025</a:t>
                      </a:r>
                    </a:p>
                  </a:txBody>
                  <a:tcPr/>
                </a:tc>
                <a:tc>
                  <a:txBody>
                    <a:bodyPr/>
                    <a:lstStyle/>
                    <a:p>
                      <a:pPr algn="ctr"/>
                      <a:r>
                        <a:rPr lang="en-US">
                          <a:latin typeface="Calibri"/>
                        </a:rPr>
                        <a:t>0.029</a:t>
                      </a:r>
                    </a:p>
                  </a:txBody>
                  <a:tcPr/>
                </a:tc>
                <a:extLst>
                  <a:ext uri="{0D108BD9-81ED-4DB2-BD59-A6C34878D82A}">
                    <a16:rowId xmlns:a16="http://schemas.microsoft.com/office/drawing/2014/main" val="2650951407"/>
                  </a:ext>
                </a:extLst>
              </a:tr>
              <a:tr h="491557">
                <a:tc>
                  <a:txBody>
                    <a:bodyPr/>
                    <a:lstStyle/>
                    <a:p>
                      <a:pPr algn="ctr"/>
                      <a:r>
                        <a:rPr lang="en-US">
                          <a:latin typeface="Calibri"/>
                        </a:rPr>
                        <a:t>Min</a:t>
                      </a:r>
                    </a:p>
                  </a:txBody>
                  <a:tcPr/>
                </a:tc>
                <a:tc>
                  <a:txBody>
                    <a:bodyPr/>
                    <a:lstStyle/>
                    <a:p>
                      <a:pPr algn="ctr"/>
                      <a:r>
                        <a:rPr lang="en-US">
                          <a:latin typeface="Calibri"/>
                        </a:rPr>
                        <a:t>-0.404</a:t>
                      </a:r>
                    </a:p>
                  </a:txBody>
                  <a:tcPr/>
                </a:tc>
                <a:tc>
                  <a:txBody>
                    <a:bodyPr/>
                    <a:lstStyle/>
                    <a:p>
                      <a:pPr algn="ctr"/>
                      <a:r>
                        <a:rPr lang="en-US">
                          <a:latin typeface="Calibri"/>
                        </a:rPr>
                        <a:t>-1.786</a:t>
                      </a:r>
                    </a:p>
                  </a:txBody>
                  <a:tcPr/>
                </a:tc>
                <a:tc>
                  <a:txBody>
                    <a:bodyPr/>
                    <a:lstStyle/>
                    <a:p>
                      <a:pPr algn="ctr"/>
                      <a:r>
                        <a:rPr lang="en-US">
                          <a:latin typeface="Calibri"/>
                        </a:rPr>
                        <a:t>-0.301</a:t>
                      </a:r>
                    </a:p>
                  </a:txBody>
                  <a:tcPr/>
                </a:tc>
                <a:tc>
                  <a:txBody>
                    <a:bodyPr/>
                    <a:lstStyle/>
                    <a:p>
                      <a:pPr algn="ctr"/>
                      <a:r>
                        <a:rPr lang="en-US">
                          <a:latin typeface="Calibri"/>
                        </a:rPr>
                        <a:t>-0.336</a:t>
                      </a:r>
                    </a:p>
                  </a:txBody>
                  <a:tcPr/>
                </a:tc>
                <a:extLst>
                  <a:ext uri="{0D108BD9-81ED-4DB2-BD59-A6C34878D82A}">
                    <a16:rowId xmlns:a16="http://schemas.microsoft.com/office/drawing/2014/main" val="2724934476"/>
                  </a:ext>
                </a:extLst>
              </a:tr>
              <a:tr h="491557">
                <a:tc>
                  <a:txBody>
                    <a:bodyPr/>
                    <a:lstStyle/>
                    <a:p>
                      <a:pPr algn="ctr"/>
                      <a:r>
                        <a:rPr lang="en-US">
                          <a:latin typeface="Calibri"/>
                        </a:rPr>
                        <a:t>Max</a:t>
                      </a:r>
                    </a:p>
                  </a:txBody>
                  <a:tcPr/>
                </a:tc>
                <a:tc>
                  <a:txBody>
                    <a:bodyPr/>
                    <a:lstStyle/>
                    <a:p>
                      <a:pPr algn="ctr"/>
                      <a:r>
                        <a:rPr lang="en-US" dirty="0">
                          <a:latin typeface="Calibri"/>
                        </a:rPr>
                        <a:t>0.491</a:t>
                      </a:r>
                    </a:p>
                  </a:txBody>
                  <a:tcPr/>
                </a:tc>
                <a:tc>
                  <a:txBody>
                    <a:bodyPr/>
                    <a:lstStyle/>
                    <a:p>
                      <a:pPr algn="ctr"/>
                      <a:r>
                        <a:rPr lang="en-US" dirty="0">
                          <a:latin typeface="Calibri"/>
                        </a:rPr>
                        <a:t>1.741</a:t>
                      </a:r>
                    </a:p>
                  </a:txBody>
                  <a:tcPr/>
                </a:tc>
                <a:tc>
                  <a:txBody>
                    <a:bodyPr/>
                    <a:lstStyle/>
                    <a:p>
                      <a:pPr algn="ctr"/>
                      <a:r>
                        <a:rPr lang="en-US" dirty="0">
                          <a:latin typeface="Calibri"/>
                        </a:rPr>
                        <a:t>0.295</a:t>
                      </a:r>
                    </a:p>
                  </a:txBody>
                  <a:tcPr/>
                </a:tc>
                <a:tc>
                  <a:txBody>
                    <a:bodyPr/>
                    <a:lstStyle/>
                    <a:p>
                      <a:pPr algn="ctr"/>
                      <a:r>
                        <a:rPr lang="en-US" dirty="0">
                          <a:latin typeface="Calibri"/>
                        </a:rPr>
                        <a:t>0.388</a:t>
                      </a:r>
                    </a:p>
                  </a:txBody>
                  <a:tcPr/>
                </a:tc>
                <a:extLst>
                  <a:ext uri="{0D108BD9-81ED-4DB2-BD59-A6C34878D82A}">
                    <a16:rowId xmlns:a16="http://schemas.microsoft.com/office/drawing/2014/main" val="2597058245"/>
                  </a:ext>
                </a:extLst>
              </a:tr>
            </a:tbl>
          </a:graphicData>
        </a:graphic>
      </p:graphicFrame>
      <p:pic>
        <p:nvPicPr>
          <p:cNvPr id="10" name="Picture 9" descr="Chart, line chart, histogram&#10;&#10;Description automatically generated">
            <a:extLst>
              <a:ext uri="{FF2B5EF4-FFF2-40B4-BE49-F238E27FC236}">
                <a16:creationId xmlns:a16="http://schemas.microsoft.com/office/drawing/2014/main" id="{EE0ACEC1-6FF0-021A-8127-F243069293E1}"/>
              </a:ext>
            </a:extLst>
          </p:cNvPr>
          <p:cNvPicPr>
            <a:picLocks noChangeAspect="1"/>
          </p:cNvPicPr>
          <p:nvPr/>
        </p:nvPicPr>
        <p:blipFill>
          <a:blip r:embed="rId3"/>
          <a:stretch>
            <a:fillRect/>
          </a:stretch>
        </p:blipFill>
        <p:spPr>
          <a:xfrm>
            <a:off x="6207024" y="2572356"/>
            <a:ext cx="5419241" cy="3452857"/>
          </a:xfrm>
          <a:prstGeom prst="rect">
            <a:avLst/>
          </a:prstGeom>
        </p:spPr>
      </p:pic>
      <p:sp>
        <p:nvSpPr>
          <p:cNvPr id="11" name="TextBox 14">
            <a:extLst>
              <a:ext uri="{FF2B5EF4-FFF2-40B4-BE49-F238E27FC236}">
                <a16:creationId xmlns:a16="http://schemas.microsoft.com/office/drawing/2014/main" id="{7BF22115-BE1D-D861-1667-4D54455D3487}"/>
              </a:ext>
            </a:extLst>
          </p:cNvPr>
          <p:cNvSpPr txBox="1"/>
          <p:nvPr/>
        </p:nvSpPr>
        <p:spPr>
          <a:xfrm>
            <a:off x="6243900" y="6048573"/>
            <a:ext cx="6016902" cy="307777"/>
          </a:xfrm>
          <a:prstGeom prst="rect">
            <a:avLst/>
          </a:prstGeom>
          <a:noFill/>
        </p:spPr>
        <p:txBody>
          <a:bodyPr wrap="square" lIns="91440" tIns="45720" rIns="91440" bIns="45720" rtlCol="0" anchor="t">
            <a:spAutoFit/>
          </a:bodyPr>
          <a:lstStyle/>
          <a:p>
            <a:r>
              <a:rPr lang="en-US" sz="1400" b="1" dirty="0">
                <a:ea typeface="+mn-lt"/>
                <a:cs typeface="+mn-lt"/>
              </a:rPr>
              <a:t>Fig5: Data Properties of All Target Property</a:t>
            </a:r>
            <a:endParaRPr lang="en-US" b="1" dirty="0"/>
          </a:p>
        </p:txBody>
      </p:sp>
    </p:spTree>
    <p:extLst>
      <p:ext uri="{BB962C8B-B14F-4D97-AF65-F5344CB8AC3E}">
        <p14:creationId xmlns:p14="http://schemas.microsoft.com/office/powerpoint/2010/main" val="3453499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Pentagon 25">
            <a:extLst>
              <a:ext uri="{FF2B5EF4-FFF2-40B4-BE49-F238E27FC236}">
                <a16:creationId xmlns:a16="http://schemas.microsoft.com/office/drawing/2014/main" id="{1BC36C9C-2628-4E2D-88D0-219FA984B57F}"/>
              </a:ext>
            </a:extLst>
          </p:cNvPr>
          <p:cNvSpPr/>
          <p:nvPr/>
        </p:nvSpPr>
        <p:spPr>
          <a:xfrm>
            <a:off x="0" y="118408"/>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Introduction</a:t>
            </a:r>
            <a:endParaRPr lang="en-US"/>
          </a:p>
        </p:txBody>
      </p:sp>
      <p:sp>
        <p:nvSpPr>
          <p:cNvPr id="27" name="Arrow: Pentagon 26">
            <a:extLst>
              <a:ext uri="{FF2B5EF4-FFF2-40B4-BE49-F238E27FC236}">
                <a16:creationId xmlns:a16="http://schemas.microsoft.com/office/drawing/2014/main" id="{D7237462-6537-428E-A2E2-B6128D375574}"/>
              </a:ext>
            </a:extLst>
          </p:cNvPr>
          <p:cNvSpPr/>
          <p:nvPr/>
        </p:nvSpPr>
        <p:spPr>
          <a:xfrm>
            <a:off x="2354867" y="128801"/>
            <a:ext cx="2335762"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Theory</a:t>
            </a:r>
            <a:endParaRPr lang="en-US">
              <a:solidFill>
                <a:schemeClr val="bg1"/>
              </a:solidFill>
            </a:endParaRPr>
          </a:p>
        </p:txBody>
      </p:sp>
      <p:sp>
        <p:nvSpPr>
          <p:cNvPr id="28" name="Arrow: Pentagon 27">
            <a:extLst>
              <a:ext uri="{FF2B5EF4-FFF2-40B4-BE49-F238E27FC236}">
                <a16:creationId xmlns:a16="http://schemas.microsoft.com/office/drawing/2014/main" id="{4F185766-D4D7-4B7F-9F93-013E8E706BA4}"/>
              </a:ext>
            </a:extLst>
          </p:cNvPr>
          <p:cNvSpPr/>
          <p:nvPr/>
        </p:nvSpPr>
        <p:spPr>
          <a:xfrm>
            <a:off x="4747490" y="128801"/>
            <a:ext cx="2542078" cy="412373"/>
          </a:xfrm>
          <a:prstGeom prst="homePlate">
            <a:avLst/>
          </a:prstGeom>
          <a:solidFill>
            <a:srgbClr val="2F159A"/>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Methodology</a:t>
            </a:r>
            <a:endParaRPr lang="en-US">
              <a:solidFill>
                <a:schemeClr val="bg1"/>
              </a:solidFill>
            </a:endParaRPr>
          </a:p>
        </p:txBody>
      </p:sp>
      <p:sp>
        <p:nvSpPr>
          <p:cNvPr id="29" name="Arrow: Pentagon 28">
            <a:extLst>
              <a:ext uri="{FF2B5EF4-FFF2-40B4-BE49-F238E27FC236}">
                <a16:creationId xmlns:a16="http://schemas.microsoft.com/office/drawing/2014/main" id="{80C10660-20D4-4B53-8C41-8C5F4984DF52}"/>
              </a:ext>
            </a:extLst>
          </p:cNvPr>
          <p:cNvSpPr/>
          <p:nvPr/>
        </p:nvSpPr>
        <p:spPr>
          <a:xfrm>
            <a:off x="7345102" y="128802"/>
            <a:ext cx="2331720" cy="412373"/>
          </a:xfrm>
          <a:prstGeom prst="homePlat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Result</a:t>
            </a:r>
            <a:endParaRPr lang="en-US"/>
          </a:p>
        </p:txBody>
      </p:sp>
      <p:sp>
        <p:nvSpPr>
          <p:cNvPr id="30" name="Rectangle 29">
            <a:extLst>
              <a:ext uri="{FF2B5EF4-FFF2-40B4-BE49-F238E27FC236}">
                <a16:creationId xmlns:a16="http://schemas.microsoft.com/office/drawing/2014/main" id="{21371ADB-7BE7-4943-AE94-0F8D8B63FD67}"/>
              </a:ext>
            </a:extLst>
          </p:cNvPr>
          <p:cNvSpPr/>
          <p:nvPr/>
        </p:nvSpPr>
        <p:spPr>
          <a:xfrm>
            <a:off x="9723120" y="118407"/>
            <a:ext cx="2468880" cy="412373"/>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b="1">
                <a:solidFill>
                  <a:schemeClr val="bg1"/>
                </a:solidFill>
                <a:latin typeface="Arial"/>
                <a:cs typeface="Arial"/>
              </a:rPr>
              <a:t>Conclusion</a:t>
            </a:r>
            <a:endParaRPr lang="en-US"/>
          </a:p>
        </p:txBody>
      </p:sp>
      <p:sp>
        <p:nvSpPr>
          <p:cNvPr id="31" name="TextBox 30">
            <a:extLst>
              <a:ext uri="{FF2B5EF4-FFF2-40B4-BE49-F238E27FC236}">
                <a16:creationId xmlns:a16="http://schemas.microsoft.com/office/drawing/2014/main" id="{E3F644CA-44A3-47EE-A623-7A3970D2A200}"/>
              </a:ext>
            </a:extLst>
          </p:cNvPr>
          <p:cNvSpPr txBox="1"/>
          <p:nvPr/>
        </p:nvSpPr>
        <p:spPr>
          <a:xfrm>
            <a:off x="9811975" y="647651"/>
            <a:ext cx="2380025" cy="369332"/>
          </a:xfrm>
          <a:prstGeom prst="rect">
            <a:avLst/>
          </a:prstGeom>
          <a:noFill/>
          <a:ln w="19050">
            <a:noFill/>
          </a:ln>
        </p:spPr>
        <p:txBody>
          <a:bodyPr wrap="square" lIns="91440" tIns="45720" rIns="91440" bIns="45720" rtlCol="0" anchor="t">
            <a:spAutoFit/>
          </a:bodyPr>
          <a:lstStyle/>
          <a:p>
            <a:pPr algn="ctr"/>
            <a:r>
              <a:rPr lang="en-US" b="1" dirty="0">
                <a:solidFill>
                  <a:srgbClr val="2F159A"/>
                </a:solidFill>
                <a:latin typeface="Arial"/>
                <a:cs typeface="Arial"/>
              </a:rPr>
              <a:t>Processing Data</a:t>
            </a:r>
            <a:endParaRPr lang="en-US" b="1" dirty="0">
              <a:solidFill>
                <a:srgbClr val="2F159A"/>
              </a:solidFill>
              <a:latin typeface="Arial" panose="020B0604020202020204" pitchFamily="34" charset="0"/>
              <a:cs typeface="Arial" panose="020B0604020202020204" pitchFamily="34" charset="0"/>
            </a:endParaRPr>
          </a:p>
        </p:txBody>
      </p:sp>
      <p:pic>
        <p:nvPicPr>
          <p:cNvPr id="10" name="Picture 10" descr="Diagram&#10;&#10;Description automatically generated">
            <a:extLst>
              <a:ext uri="{FF2B5EF4-FFF2-40B4-BE49-F238E27FC236}">
                <a16:creationId xmlns:a16="http://schemas.microsoft.com/office/drawing/2014/main" id="{1AB78B05-2CA8-66C6-A373-2E83C53B84F4}"/>
              </a:ext>
            </a:extLst>
          </p:cNvPr>
          <p:cNvPicPr>
            <a:picLocks noChangeAspect="1"/>
          </p:cNvPicPr>
          <p:nvPr/>
        </p:nvPicPr>
        <p:blipFill>
          <a:blip r:embed="rId3"/>
          <a:stretch>
            <a:fillRect/>
          </a:stretch>
        </p:blipFill>
        <p:spPr>
          <a:xfrm>
            <a:off x="444394" y="1522442"/>
            <a:ext cx="6389543" cy="2517511"/>
          </a:xfrm>
          <a:prstGeom prst="rect">
            <a:avLst/>
          </a:prstGeom>
        </p:spPr>
      </p:pic>
      <p:sp>
        <p:nvSpPr>
          <p:cNvPr id="11" name="TextBox 10">
            <a:extLst>
              <a:ext uri="{FF2B5EF4-FFF2-40B4-BE49-F238E27FC236}">
                <a16:creationId xmlns:a16="http://schemas.microsoft.com/office/drawing/2014/main" id="{BF65918E-6AEA-0301-D0AD-D6152235B71F}"/>
              </a:ext>
            </a:extLst>
          </p:cNvPr>
          <p:cNvSpPr txBox="1"/>
          <p:nvPr/>
        </p:nvSpPr>
        <p:spPr>
          <a:xfrm>
            <a:off x="3014485" y="1153110"/>
            <a:ext cx="7299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2F159A"/>
                </a:solidFill>
                <a:cs typeface="Calibri"/>
              </a:rPr>
              <a:t>Flow Chart</a:t>
            </a:r>
          </a:p>
        </p:txBody>
      </p:sp>
      <p:sp>
        <p:nvSpPr>
          <p:cNvPr id="4" name="Slide Number Placeholder 3">
            <a:extLst>
              <a:ext uri="{FF2B5EF4-FFF2-40B4-BE49-F238E27FC236}">
                <a16:creationId xmlns:a16="http://schemas.microsoft.com/office/drawing/2014/main" id="{3ED6E6A1-1A3F-D801-5BBB-5BEDA44886BD}"/>
              </a:ext>
            </a:extLst>
          </p:cNvPr>
          <p:cNvSpPr>
            <a:spLocks noGrp="1"/>
          </p:cNvSpPr>
          <p:nvPr>
            <p:ph type="sldNum" sz="quarter" idx="12"/>
          </p:nvPr>
        </p:nvSpPr>
        <p:spPr/>
        <p:txBody>
          <a:bodyPr/>
          <a:lstStyle/>
          <a:p>
            <a:fld id="{E05D2077-89F6-432B-BE56-DF9F51AFF43C}" type="slidenum">
              <a:rPr lang="en-US" smtClean="0"/>
              <a:t>9</a:t>
            </a:fld>
            <a:endParaRPr lang="en-US"/>
          </a:p>
        </p:txBody>
      </p:sp>
      <p:sp>
        <p:nvSpPr>
          <p:cNvPr id="8" name="TextBox 7">
            <a:extLst>
              <a:ext uri="{FF2B5EF4-FFF2-40B4-BE49-F238E27FC236}">
                <a16:creationId xmlns:a16="http://schemas.microsoft.com/office/drawing/2014/main" id="{E04B0CA9-A944-FBEC-2B36-7DB8A880D43E}"/>
              </a:ext>
            </a:extLst>
          </p:cNvPr>
          <p:cNvSpPr txBox="1"/>
          <p:nvPr/>
        </p:nvSpPr>
        <p:spPr>
          <a:xfrm>
            <a:off x="319922" y="4089732"/>
            <a:ext cx="6016902" cy="307777"/>
          </a:xfrm>
          <a:prstGeom prst="rect">
            <a:avLst/>
          </a:prstGeom>
          <a:noFill/>
        </p:spPr>
        <p:txBody>
          <a:bodyPr wrap="square" lIns="91440" tIns="45720" rIns="91440" bIns="45720" rtlCol="0" anchor="t">
            <a:spAutoFit/>
          </a:bodyPr>
          <a:lstStyle/>
          <a:p>
            <a:r>
              <a:rPr lang="en-US" sz="1400" b="1" dirty="0">
                <a:ea typeface="+mn-lt"/>
                <a:cs typeface="+mn-lt"/>
              </a:rPr>
              <a:t>Fig6: Flow Chart of Methodology</a:t>
            </a:r>
            <a:endParaRPr lang="en-US" dirty="0"/>
          </a:p>
        </p:txBody>
      </p:sp>
      <p:sp>
        <p:nvSpPr>
          <p:cNvPr id="13" name="TextBox 7">
            <a:extLst>
              <a:ext uri="{FF2B5EF4-FFF2-40B4-BE49-F238E27FC236}">
                <a16:creationId xmlns:a16="http://schemas.microsoft.com/office/drawing/2014/main" id="{F4E79347-FA31-31E0-2EFF-2CA01A825FAC}"/>
              </a:ext>
            </a:extLst>
          </p:cNvPr>
          <p:cNvSpPr txBox="1"/>
          <p:nvPr/>
        </p:nvSpPr>
        <p:spPr>
          <a:xfrm>
            <a:off x="5529836" y="5667979"/>
            <a:ext cx="6016902" cy="307777"/>
          </a:xfrm>
          <a:prstGeom prst="rect">
            <a:avLst/>
          </a:prstGeom>
          <a:noFill/>
        </p:spPr>
        <p:txBody>
          <a:bodyPr wrap="square" lIns="91440" tIns="45720" rIns="91440" bIns="45720" rtlCol="0" anchor="t">
            <a:spAutoFit/>
          </a:bodyPr>
          <a:lstStyle/>
          <a:p>
            <a:r>
              <a:rPr lang="en-US" sz="1400" b="1" dirty="0">
                <a:ea typeface="+mn-lt"/>
                <a:cs typeface="+mn-lt"/>
              </a:rPr>
              <a:t>Fig7: Model Flow</a:t>
            </a:r>
            <a:endParaRPr lang="en-US" dirty="0"/>
          </a:p>
        </p:txBody>
      </p:sp>
      <p:pic>
        <p:nvPicPr>
          <p:cNvPr id="15" name="Gambar 14">
            <a:extLst>
              <a:ext uri="{FF2B5EF4-FFF2-40B4-BE49-F238E27FC236}">
                <a16:creationId xmlns:a16="http://schemas.microsoft.com/office/drawing/2014/main" id="{4695FBDF-D03E-BB9A-3AF2-866F4B009EF2}"/>
              </a:ext>
            </a:extLst>
          </p:cNvPr>
          <p:cNvPicPr>
            <a:picLocks noChangeAspect="1"/>
          </p:cNvPicPr>
          <p:nvPr/>
        </p:nvPicPr>
        <p:blipFill>
          <a:blip r:embed="rId4"/>
          <a:stretch>
            <a:fillRect/>
          </a:stretch>
        </p:blipFill>
        <p:spPr>
          <a:xfrm>
            <a:off x="5529836" y="2956980"/>
            <a:ext cx="6217770" cy="2605389"/>
          </a:xfrm>
          <a:prstGeom prst="rect">
            <a:avLst/>
          </a:prstGeom>
        </p:spPr>
      </p:pic>
    </p:spTree>
    <p:extLst>
      <p:ext uri="{BB962C8B-B14F-4D97-AF65-F5344CB8AC3E}">
        <p14:creationId xmlns:p14="http://schemas.microsoft.com/office/powerpoint/2010/main" val="1749080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CF5880C4523741B0252D1AC8DB57FF" ma:contentTypeVersion="2" ma:contentTypeDescription="Create a new document." ma:contentTypeScope="" ma:versionID="b250865fc894d037763f9f0d12e9446d">
  <xsd:schema xmlns:xsd="http://www.w3.org/2001/XMLSchema" xmlns:xs="http://www.w3.org/2001/XMLSchema" xmlns:p="http://schemas.microsoft.com/office/2006/metadata/properties" xmlns:ns3="4fb12400-781c-42c7-b979-0c9212fc21a4" targetNamespace="http://schemas.microsoft.com/office/2006/metadata/properties" ma:root="true" ma:fieldsID="0b9dfe968d70d6722461f83ad7a1e5fd" ns3:_="">
    <xsd:import namespace="4fb12400-781c-42c7-b979-0c9212fc21a4"/>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b12400-781c-42c7-b979-0c9212fc21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FA32E8-CBF5-43E0-94F1-BE25A62F5486}">
  <ds:schemaRefs>
    <ds:schemaRef ds:uri="4fb12400-781c-42c7-b979-0c9212fc21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2693956-0DB2-4D76-9494-5922CF5CF3C5}">
  <ds:schemaRefs>
    <ds:schemaRef ds:uri="http://schemas.microsoft.com/office/2006/documentManagement/types"/>
    <ds:schemaRef ds:uri="http://purl.org/dc/elements/1.1/"/>
    <ds:schemaRef ds:uri="http://schemas.openxmlformats.org/package/2006/metadata/core-properties"/>
    <ds:schemaRef ds:uri="http://www.w3.org/XML/1998/namespace"/>
    <ds:schemaRef ds:uri="4fb12400-781c-42c7-b979-0c9212fc21a4"/>
    <ds:schemaRef ds:uri="http://purl.org/dc/dcmitype/"/>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817E810C-7D90-431D-A68F-503FC4401A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1512</TotalTime>
  <Words>4710</Words>
  <Application>Microsoft Office PowerPoint</Application>
  <PresentationFormat>Widescreen</PresentationFormat>
  <Paragraphs>674</Paragraphs>
  <Slides>51</Slides>
  <Notes>27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Arial,Sans-Serif</vt:lpstr>
      <vt:lpstr>Calibri</vt:lpstr>
      <vt:lpstr>Calibri Light</vt:lpstr>
      <vt:lpstr>Courier New</vt:lpstr>
      <vt:lpstr>Wingdings</vt:lpstr>
      <vt:lpstr>Office Theme</vt:lpstr>
      <vt:lpstr>Aeroelastic Properties Prediction of an Airfoil NACA 64A010 Using Deep Learning And Proper Orthogonal Decomposition Method</vt:lpstr>
      <vt:lpstr>Aeroelastic Properties Prediction of an Airfoil NACA 64A010 Using Deep Learning And Proper Orthogonal Decomposition Method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Simulation Time From Faiz</vt:lpstr>
      <vt:lpstr>Appendix: Raw Dataset</vt:lpstr>
      <vt:lpstr>Appendix: Raw Dataset</vt:lpstr>
      <vt:lpstr>Appendix: CL Training Dataset</vt:lpstr>
      <vt:lpstr>Appendix: CD Training Dataset</vt:lpstr>
      <vt:lpstr>Appendix: Pitch Training Dataset</vt:lpstr>
      <vt:lpstr>Appendix: Plunge Training Dataset</vt:lpstr>
      <vt:lpstr>Appendix: POD Coefficients at K=40</vt:lpstr>
      <vt:lpstr>Appendix: POD Coefficients at K=40</vt:lpstr>
      <vt:lpstr>Appendix: POD Coefficients at K=40</vt:lpstr>
      <vt:lpstr>Appendix: POD Coefficients at K=40</vt:lpstr>
      <vt:lpstr>Appendix: Multiplier</vt:lpstr>
      <vt:lpstr>Appendix: Multiplier</vt:lpstr>
      <vt:lpstr>Appendix: POD Loss</vt:lpstr>
      <vt:lpstr>Appendix: POD Loss</vt:lpstr>
      <vt:lpstr>Appendix: Damping Coefficients Flutter Boundary</vt:lpstr>
      <vt:lpstr>Appendix: Damping Coefficients Surface</vt:lpstr>
      <vt:lpstr>PowerPoint Presentation</vt:lpstr>
      <vt:lpstr>Appendix: Another Test</vt:lpstr>
      <vt:lpstr>Appendix: Another Test</vt:lpstr>
      <vt:lpstr>Appendix: Another Test</vt:lpstr>
      <vt:lpstr>Appendix: Another Test</vt:lpstr>
      <vt:lpstr>Appendix: Without POD</vt:lpstr>
      <vt:lpstr>Appendix: Without POD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Optimasi Struktur Subcargo Pesawat Berbasis Material Komposit pada Kasus Biaxial Loading</dc:title>
  <dc:creator>Indra Yanto Simanihuruk</dc:creator>
  <cp:lastModifiedBy>risnov@ftmd.itb.ac.id</cp:lastModifiedBy>
  <cp:revision>770</cp:revision>
  <dcterms:created xsi:type="dcterms:W3CDTF">2021-10-18T12:04:06Z</dcterms:created>
  <dcterms:modified xsi:type="dcterms:W3CDTF">2022-12-22T00:44:37Z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0x01010073CF5880C4523741B0252D1AC8DB57FF</vt:lpwstr>
  </property>
</Properties>
</file>